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4" r:id="rId19"/>
    <p:sldId id="273" r:id="rId20"/>
    <p:sldId id="275" r:id="rId21"/>
    <p:sldId id="276" r:id="rId22"/>
    <p:sldId id="277" r:id="rId23"/>
    <p:sldId id="278" r:id="rId24"/>
    <p:sldId id="279" r:id="rId25"/>
    <p:sldId id="280" r:id="rId26"/>
    <p:sldId id="298" r:id="rId27"/>
    <p:sldId id="281" r:id="rId28"/>
    <p:sldId id="282" r:id="rId29"/>
    <p:sldId id="299"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818" autoAdjust="0"/>
  </p:normalViewPr>
  <p:slideViewPr>
    <p:cSldViewPr snapToGrid="0">
      <p:cViewPr varScale="1">
        <p:scale>
          <a:sx n="103" d="100"/>
          <a:sy n="103" d="100"/>
        </p:scale>
        <p:origin x="91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DE6ED8-A187-432A-BAFB-53DE90D75AFA}" type="datetimeFigureOut">
              <a:rPr lang="en-IN" smtClean="0"/>
              <a:t>23-03-2024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9B3544-B5E3-43A2-B8E6-656783AA0891}" type="slidenum">
              <a:rPr lang="en-IN" smtClean="0"/>
              <a:t>‹#›</a:t>
            </a:fld>
            <a:endParaRPr lang="en-IN"/>
          </a:p>
        </p:txBody>
      </p:sp>
    </p:spTree>
    <p:extLst>
      <p:ext uri="{BB962C8B-B14F-4D97-AF65-F5344CB8AC3E}">
        <p14:creationId xmlns:p14="http://schemas.microsoft.com/office/powerpoint/2010/main" val="27534375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23</a:t>
            </a:fld>
            <a:endParaRPr lang="en-IN"/>
          </a:p>
        </p:txBody>
      </p:sp>
    </p:spTree>
    <p:extLst>
      <p:ext uri="{BB962C8B-B14F-4D97-AF65-F5344CB8AC3E}">
        <p14:creationId xmlns:p14="http://schemas.microsoft.com/office/powerpoint/2010/main" val="2530166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25</a:t>
            </a:fld>
            <a:endParaRPr lang="en-IN"/>
          </a:p>
        </p:txBody>
      </p:sp>
    </p:spTree>
    <p:extLst>
      <p:ext uri="{BB962C8B-B14F-4D97-AF65-F5344CB8AC3E}">
        <p14:creationId xmlns:p14="http://schemas.microsoft.com/office/powerpoint/2010/main" val="1667274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36</a:t>
            </a:fld>
            <a:endParaRPr lang="en-IN"/>
          </a:p>
        </p:txBody>
      </p:sp>
    </p:spTree>
    <p:extLst>
      <p:ext uri="{BB962C8B-B14F-4D97-AF65-F5344CB8AC3E}">
        <p14:creationId xmlns:p14="http://schemas.microsoft.com/office/powerpoint/2010/main" val="3878576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37</a:t>
            </a:fld>
            <a:endParaRPr lang="en-IN"/>
          </a:p>
        </p:txBody>
      </p:sp>
    </p:spTree>
    <p:extLst>
      <p:ext uri="{BB962C8B-B14F-4D97-AF65-F5344CB8AC3E}">
        <p14:creationId xmlns:p14="http://schemas.microsoft.com/office/powerpoint/2010/main" val="7728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38</a:t>
            </a:fld>
            <a:endParaRPr lang="en-IN"/>
          </a:p>
        </p:txBody>
      </p:sp>
    </p:spTree>
    <p:extLst>
      <p:ext uri="{BB962C8B-B14F-4D97-AF65-F5344CB8AC3E}">
        <p14:creationId xmlns:p14="http://schemas.microsoft.com/office/powerpoint/2010/main" val="1503521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39</a:t>
            </a:fld>
            <a:endParaRPr lang="en-IN"/>
          </a:p>
        </p:txBody>
      </p:sp>
    </p:spTree>
    <p:extLst>
      <p:ext uri="{BB962C8B-B14F-4D97-AF65-F5344CB8AC3E}">
        <p14:creationId xmlns:p14="http://schemas.microsoft.com/office/powerpoint/2010/main" val="2798450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40</a:t>
            </a:fld>
            <a:endParaRPr lang="en-IN"/>
          </a:p>
        </p:txBody>
      </p:sp>
    </p:spTree>
    <p:extLst>
      <p:ext uri="{BB962C8B-B14F-4D97-AF65-F5344CB8AC3E}">
        <p14:creationId xmlns:p14="http://schemas.microsoft.com/office/powerpoint/2010/main" val="16622182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41</a:t>
            </a:fld>
            <a:endParaRPr lang="en-IN"/>
          </a:p>
        </p:txBody>
      </p:sp>
    </p:spTree>
    <p:extLst>
      <p:ext uri="{BB962C8B-B14F-4D97-AF65-F5344CB8AC3E}">
        <p14:creationId xmlns:p14="http://schemas.microsoft.com/office/powerpoint/2010/main" val="30079542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029B3544-B5E3-43A2-B8E6-656783AA0891}" type="slidenum">
              <a:rPr lang="en-IN" smtClean="0"/>
              <a:t>42</a:t>
            </a:fld>
            <a:endParaRPr lang="en-IN"/>
          </a:p>
        </p:txBody>
      </p:sp>
    </p:spTree>
    <p:extLst>
      <p:ext uri="{BB962C8B-B14F-4D97-AF65-F5344CB8AC3E}">
        <p14:creationId xmlns:p14="http://schemas.microsoft.com/office/powerpoint/2010/main" val="1132204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2649812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6721226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833859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821950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271877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14458866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31444487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33027980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18279018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499F3C4-2396-41F0-A4DE-FA056C05D62A}" type="datetimeFigureOut">
              <a:rPr lang="en-IN" smtClean="0"/>
              <a:t>23-03-2024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36372908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99F3C4-2396-41F0-A4DE-FA056C05D62A}"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3684982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99F3C4-2396-41F0-A4DE-FA056C05D62A}" type="datetimeFigureOut">
              <a:rPr lang="en-IN" smtClean="0"/>
              <a:t>23-03-2024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293371425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99F3C4-2396-41F0-A4DE-FA056C05D62A}" type="datetimeFigureOut">
              <a:rPr lang="en-IN" smtClean="0"/>
              <a:t>23-03-2024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238378931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99F3C4-2396-41F0-A4DE-FA056C05D62A}" type="datetimeFigureOut">
              <a:rPr lang="en-IN" smtClean="0"/>
              <a:t>23-03-2024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131374554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499F3C4-2396-41F0-A4DE-FA056C05D62A}"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26331525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499F3C4-2396-41F0-A4DE-FA056C05D62A}" type="datetimeFigureOut">
              <a:rPr lang="en-IN" smtClean="0"/>
              <a:t>23-03-2024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88C9876-19DC-4E2F-B03E-8ED49501057D}" type="slidenum">
              <a:rPr lang="en-IN" smtClean="0"/>
              <a:t>‹#›</a:t>
            </a:fld>
            <a:endParaRPr lang="en-IN"/>
          </a:p>
        </p:txBody>
      </p:sp>
    </p:spTree>
    <p:extLst>
      <p:ext uri="{BB962C8B-B14F-4D97-AF65-F5344CB8AC3E}">
        <p14:creationId xmlns:p14="http://schemas.microsoft.com/office/powerpoint/2010/main" val="41791415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499F3C4-2396-41F0-A4DE-FA056C05D62A}" type="datetimeFigureOut">
              <a:rPr lang="en-IN" smtClean="0"/>
              <a:t>23-03-2024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88C9876-19DC-4E2F-B03E-8ED49501057D}" type="slidenum">
              <a:rPr lang="en-IN" smtClean="0"/>
              <a:t>‹#›</a:t>
            </a:fld>
            <a:endParaRPr lang="en-IN"/>
          </a:p>
        </p:txBody>
      </p:sp>
    </p:spTree>
    <p:extLst>
      <p:ext uri="{BB962C8B-B14F-4D97-AF65-F5344CB8AC3E}">
        <p14:creationId xmlns:p14="http://schemas.microsoft.com/office/powerpoint/2010/main" val="7235901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80C1-6C27-45D1-A562-93B206EEDD3D}"/>
              </a:ext>
            </a:extLst>
          </p:cNvPr>
          <p:cNvSpPr>
            <a:spLocks noGrp="1"/>
          </p:cNvSpPr>
          <p:nvPr>
            <p:ph type="ctrTitle"/>
          </p:nvPr>
        </p:nvSpPr>
        <p:spPr>
          <a:xfrm>
            <a:off x="1524000" y="702365"/>
            <a:ext cx="9144000" cy="993913"/>
          </a:xfrm>
        </p:spPr>
        <p:txBody>
          <a:bodyPr>
            <a:normAutofit/>
          </a:bodyPr>
          <a:lstStyle/>
          <a:p>
            <a:r>
              <a:rPr lang="en-US" sz="2800" dirty="0">
                <a:effectLst>
                  <a:outerShdw blurRad="38100" dist="38100" dir="2700000" algn="tl">
                    <a:srgbClr val="000000">
                      <a:alpha val="43137"/>
                    </a:srgbClr>
                  </a:outerShdw>
                </a:effectLst>
                <a:latin typeface="Ravie" panose="04040805050809020602" pitchFamily="82" charset="0"/>
                <a:ea typeface="Verdana" panose="020B0604030504040204" pitchFamily="34" charset="0"/>
              </a:rPr>
              <a:t>WELCOME SEMINAR ON BANK AUDIT ON 22</a:t>
            </a:r>
            <a:r>
              <a:rPr lang="en-US" sz="2800" baseline="30000" dirty="0">
                <a:effectLst>
                  <a:outerShdw blurRad="38100" dist="38100" dir="2700000" algn="tl">
                    <a:srgbClr val="000000">
                      <a:alpha val="43137"/>
                    </a:srgbClr>
                  </a:outerShdw>
                </a:effectLst>
                <a:latin typeface="Ravie" panose="04040805050809020602" pitchFamily="82" charset="0"/>
                <a:ea typeface="Verdana" panose="020B0604030504040204" pitchFamily="34" charset="0"/>
              </a:rPr>
              <a:t>ND</a:t>
            </a:r>
            <a:r>
              <a:rPr lang="en-US" sz="2800" dirty="0">
                <a:effectLst>
                  <a:outerShdw blurRad="38100" dist="38100" dir="2700000" algn="tl">
                    <a:srgbClr val="000000">
                      <a:alpha val="43137"/>
                    </a:srgbClr>
                  </a:outerShdw>
                </a:effectLst>
                <a:latin typeface="Ravie" panose="04040805050809020602" pitchFamily="82" charset="0"/>
                <a:ea typeface="Verdana" panose="020B0604030504040204" pitchFamily="34" charset="0"/>
              </a:rPr>
              <a:t> MARCH, 2024</a:t>
            </a:r>
            <a:endParaRPr lang="en-IN" sz="2800" dirty="0">
              <a:latin typeface="Ravie" panose="04040805050809020602" pitchFamily="82" charset="0"/>
            </a:endParaRPr>
          </a:p>
        </p:txBody>
      </p:sp>
      <p:sp>
        <p:nvSpPr>
          <p:cNvPr id="3" name="Subtitle 2">
            <a:extLst>
              <a:ext uri="{FF2B5EF4-FFF2-40B4-BE49-F238E27FC236}">
                <a16:creationId xmlns:a16="http://schemas.microsoft.com/office/drawing/2014/main" id="{986ADC5C-28D1-40EF-9610-2817ABB6AD1B}"/>
              </a:ext>
            </a:extLst>
          </p:cNvPr>
          <p:cNvSpPr>
            <a:spLocks noGrp="1"/>
          </p:cNvSpPr>
          <p:nvPr>
            <p:ph type="subTitle" idx="1"/>
          </p:nvPr>
        </p:nvSpPr>
        <p:spPr>
          <a:xfrm>
            <a:off x="6096000" y="3812345"/>
            <a:ext cx="5685182" cy="2532184"/>
          </a:xfrm>
        </p:spPr>
        <p:txBody>
          <a:bodyPr>
            <a:normAutofit lnSpcReduction="10000"/>
          </a:bodyPr>
          <a:lstStyle/>
          <a:p>
            <a:r>
              <a:rPr lang="en-US" sz="2800" b="1" i="1" dirty="0">
                <a:latin typeface="Bradley Hand ITC" panose="03070402050302030203" pitchFamily="66" charset="0"/>
              </a:rPr>
              <a:t>Represent by </a:t>
            </a:r>
          </a:p>
          <a:p>
            <a:r>
              <a:rPr lang="en-US" sz="2800" b="1" i="1" dirty="0">
                <a:latin typeface="Bradley Hand ITC" panose="03070402050302030203" pitchFamily="66" charset="0"/>
              </a:rPr>
              <a:t>CA. Sunirmal Chatterjee</a:t>
            </a:r>
          </a:p>
          <a:p>
            <a:r>
              <a:rPr lang="en-US" sz="2800" b="1" i="1" dirty="0">
                <a:latin typeface="Bradley Hand ITC" panose="03070402050302030203" pitchFamily="66" charset="0"/>
              </a:rPr>
              <a:t>(BSC. FCA)</a:t>
            </a:r>
          </a:p>
          <a:p>
            <a:r>
              <a:rPr lang="en-US" sz="2800" b="1" i="1" dirty="0">
                <a:latin typeface="Bradley Hand ITC" panose="03070402050302030203" pitchFamily="66" charset="0"/>
              </a:rPr>
              <a:t>S. Jaykishan</a:t>
            </a:r>
          </a:p>
          <a:p>
            <a:r>
              <a:rPr lang="en-US" sz="2800" b="1" i="1" dirty="0">
                <a:latin typeface="Bradley Hand ITC" panose="03070402050302030203" pitchFamily="66" charset="0"/>
              </a:rPr>
              <a:t>Partner</a:t>
            </a:r>
          </a:p>
          <a:p>
            <a:endParaRPr lang="en-US" sz="2800" b="1" i="1" dirty="0">
              <a:latin typeface="Bradley Hand ITC" panose="03070402050302030203" pitchFamily="66" charset="0"/>
            </a:endParaRPr>
          </a:p>
          <a:p>
            <a:endParaRPr lang="en-IN" dirty="0"/>
          </a:p>
        </p:txBody>
      </p:sp>
      <p:pic>
        <p:nvPicPr>
          <p:cNvPr id="4" name="Picture 3">
            <a:extLst>
              <a:ext uri="{FF2B5EF4-FFF2-40B4-BE49-F238E27FC236}">
                <a16:creationId xmlns:a16="http://schemas.microsoft.com/office/drawing/2014/main" id="{163EC197-2D37-4B6A-BF8D-3B1AE8541371}"/>
              </a:ext>
            </a:extLst>
          </p:cNvPr>
          <p:cNvPicPr>
            <a:picLocks noChangeAspect="1"/>
          </p:cNvPicPr>
          <p:nvPr/>
        </p:nvPicPr>
        <p:blipFill>
          <a:blip r:embed="rId2"/>
          <a:stretch>
            <a:fillRect/>
          </a:stretch>
        </p:blipFill>
        <p:spPr>
          <a:xfrm>
            <a:off x="1802295" y="2057399"/>
            <a:ext cx="3768511" cy="3949505"/>
          </a:xfrm>
          <a:prstGeom prst="rect">
            <a:avLst/>
          </a:prstGeom>
        </p:spPr>
      </p:pic>
    </p:spTree>
    <p:extLst>
      <p:ext uri="{BB962C8B-B14F-4D97-AF65-F5344CB8AC3E}">
        <p14:creationId xmlns:p14="http://schemas.microsoft.com/office/powerpoint/2010/main" val="22858741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404553212"/>
              </p:ext>
            </p:extLst>
          </p:nvPr>
        </p:nvGraphicFramePr>
        <p:xfrm>
          <a:off x="821635" y="1279130"/>
          <a:ext cx="10601541" cy="5468673"/>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644666">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323393">
                <a:tc>
                  <a:txBody>
                    <a:bodyPr/>
                    <a:lstStyle/>
                    <a:p>
                      <a:r>
                        <a:rPr lang="en-US" sz="1800" b="1" kern="1200" dirty="0">
                          <a:solidFill>
                            <a:schemeClr val="dk1"/>
                          </a:solidFill>
                          <a:effectLst/>
                          <a:latin typeface="+mn-lt"/>
                          <a:ea typeface="+mn-ea"/>
                          <a:cs typeface="+mn-cs"/>
                        </a:rPr>
                        <a:t>(d)</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there are any matured or overdue investments which have not been encased and / or have not been serviced? If so, give. details?</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323557">
                <a:tc>
                  <a:txBody>
                    <a:bodyPr/>
                    <a:lstStyle/>
                    <a:p>
                      <a:r>
                        <a:rPr lang="en-US" dirty="0"/>
                        <a:t>5.</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b="1" kern="1200" dirty="0">
                          <a:solidFill>
                            <a:schemeClr val="dk1"/>
                          </a:solidFill>
                          <a:effectLst/>
                          <a:latin typeface="+mn-lt"/>
                          <a:ea typeface="+mn-ea"/>
                          <a:cs typeface="+mn-cs"/>
                        </a:rPr>
                        <a:t>Advances  (General Instructions)</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5270766"/>
                  </a:ext>
                </a:extLst>
              </a:tr>
              <a:tr h="3022313">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marR="0" indent="0" algn="just">
                        <a:lnSpc>
                          <a:spcPct val="105000"/>
                        </a:lnSpc>
                        <a:spcBef>
                          <a:spcPts val="0"/>
                        </a:spcBef>
                        <a:spcAft>
                          <a:spcPts val="0"/>
                        </a:spcAft>
                        <a:buFont typeface="Arial" panose="020B0604020202020204" pitchFamily="34" charset="0"/>
                        <a:buNone/>
                      </a:pPr>
                      <a:r>
                        <a:rPr lang="en-US" sz="2000" dirty="0">
                          <a:effectLst/>
                          <a:latin typeface="+mn-lt"/>
                          <a:ea typeface="Times New Roman" panose="02020603050405020304" pitchFamily="18" charset="0"/>
                          <a:cs typeface="Times New Roman" panose="02020603050405020304" pitchFamily="18" charset="0"/>
                        </a:rPr>
                        <a:t>The answers to the following questions may be based</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on</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the</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auditor’s</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examination</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of</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all</a:t>
                      </a:r>
                      <a:r>
                        <a:rPr lang="en-US" sz="2000" spc="-1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large </a:t>
                      </a:r>
                      <a:r>
                        <a:rPr lang="en-US" sz="2000" spc="-10" dirty="0">
                          <a:effectLst/>
                          <a:latin typeface="+mn-lt"/>
                          <a:ea typeface="Times New Roman" panose="02020603050405020304" pitchFamily="18" charset="0"/>
                          <a:cs typeface="Times New Roman" panose="02020603050405020304" pitchFamily="18" charset="0"/>
                        </a:rPr>
                        <a:t>advances.</a:t>
                      </a:r>
                      <a:endParaRPr lang="en-IN" sz="2000" dirty="0">
                        <a:effectLst/>
                        <a:latin typeface="+mn-lt"/>
                        <a:ea typeface="Times New Roman" panose="02020603050405020304" pitchFamily="18" charset="0"/>
                        <a:cs typeface="Times New Roman" panose="02020603050405020304" pitchFamily="18" charset="0"/>
                      </a:endParaRPr>
                    </a:p>
                    <a:p>
                      <a:pPr marL="22225" marR="76200" algn="just">
                        <a:lnSpc>
                          <a:spcPct val="105000"/>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For this purpose, large advances are those in respect of which the outstanding amount is in excess</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of</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10%</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of</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outstanding</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aggregate balance</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of</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fund</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based</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and</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non-fund</a:t>
                      </a:r>
                      <a:r>
                        <a:rPr lang="en-US" sz="2000" spc="200" dirty="0">
                          <a:effectLst/>
                          <a:latin typeface="+mn-lt"/>
                          <a:ea typeface="Times New Roman" panose="02020603050405020304" pitchFamily="18" charset="0"/>
                          <a:cs typeface="Times New Roman" panose="02020603050405020304" pitchFamily="18" charset="0"/>
                        </a:rPr>
                        <a:t>-based</a:t>
                      </a:r>
                      <a:r>
                        <a:rPr lang="en-US" sz="2000" dirty="0">
                          <a:effectLst/>
                          <a:latin typeface="+mn-lt"/>
                          <a:ea typeface="Times New Roman" panose="02020603050405020304" pitchFamily="18" charset="0"/>
                          <a:cs typeface="Times New Roman" panose="02020603050405020304" pitchFamily="18" charset="0"/>
                        </a:rPr>
                        <a:t> advances</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of</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the</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branch</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or</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Rs.10</a:t>
                      </a:r>
                      <a:r>
                        <a:rPr lang="en-US" sz="2000" spc="4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crores,</a:t>
                      </a:r>
                      <a:r>
                        <a:rPr lang="en-US" sz="2000" spc="20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whichever is less.</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kern="1200" dirty="0">
                          <a:solidFill>
                            <a:schemeClr val="dk1"/>
                          </a:solidFill>
                          <a:effectLst/>
                          <a:latin typeface="+mn-lt"/>
                          <a:ea typeface="+mn-ea"/>
                          <a:cs typeface="+mn-cs"/>
                        </a:rPr>
                        <a:t>For the purpose of identification of large borrowers, both Fund Based and Non-fund based limits to be considered in excess of 10% of outstanding aggregate balance of fund based and non-fund based advances of the branch. It is mentioned that care to be taken for all accounts above the threshold, the transaction audit/account specific details to be seen and commented on, whereas below the threshold, the process needs to be checked and commented upon.</a:t>
                      </a:r>
                      <a:endParaRPr lang="en-IN" sz="2000" kern="1200" dirty="0">
                        <a:solidFill>
                          <a:schemeClr val="dk1"/>
                        </a:solidFill>
                        <a:effectLst/>
                        <a:latin typeface="+mn-lt"/>
                        <a:ea typeface="+mn-ea"/>
                        <a:cs typeface="+mn-cs"/>
                      </a:endParaRPr>
                    </a:p>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9495416"/>
                  </a:ext>
                </a:extLst>
              </a:tr>
            </a:tbl>
          </a:graphicData>
        </a:graphic>
      </p:graphicFrame>
    </p:spTree>
    <p:extLst>
      <p:ext uri="{BB962C8B-B14F-4D97-AF65-F5344CB8AC3E}">
        <p14:creationId xmlns:p14="http://schemas.microsoft.com/office/powerpoint/2010/main" val="16117147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11471112"/>
              </p:ext>
            </p:extLst>
          </p:nvPr>
        </p:nvGraphicFramePr>
        <p:xfrm>
          <a:off x="821635" y="1279130"/>
          <a:ext cx="10601541" cy="5669280"/>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644666">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323393">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For all accounts above the threshold, the transaction audit/account specific details to be seen and commented on, whereas below the threshold, the process needs to be checked and commented upon. Comments of the branch auditor on advances with significant adverse features, which might need the attention of the management / Statutory Central Auditors, should be appended to the LFAR.</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2000" kern="1200" dirty="0">
                          <a:solidFill>
                            <a:schemeClr val="dk1"/>
                          </a:solidFill>
                          <a:effectLst/>
                          <a:latin typeface="+mn-lt"/>
                          <a:ea typeface="+mn-ea"/>
                          <a:cs typeface="+mn-cs"/>
                        </a:rPr>
                        <a:t>Comments of the branch auditor on advances with significant adverse features. A new word </a:t>
                      </a:r>
                      <a:r>
                        <a:rPr lang="en-US" sz="2000" b="1" kern="1200" dirty="0">
                          <a:solidFill>
                            <a:schemeClr val="dk1"/>
                          </a:solidFill>
                          <a:effectLst/>
                          <a:latin typeface="+mn-lt"/>
                          <a:ea typeface="+mn-ea"/>
                          <a:cs typeface="+mn-cs"/>
                        </a:rPr>
                        <a:t>"Transaction Audit "</a:t>
                      </a:r>
                      <a:r>
                        <a:rPr lang="en-US" sz="2000" kern="1200" dirty="0">
                          <a:solidFill>
                            <a:schemeClr val="dk1"/>
                          </a:solidFill>
                          <a:effectLst/>
                          <a:latin typeface="+mn-lt"/>
                          <a:ea typeface="+mn-ea"/>
                          <a:cs typeface="+mn-cs"/>
                        </a:rPr>
                        <a:t> has been inserted, which in my opinion includes checking of interest, valuation of securities, Account specific details </a:t>
                      </a:r>
                      <a:r>
                        <a:rPr lang="en-US" sz="2000" kern="1200" dirty="0" err="1">
                          <a:solidFill>
                            <a:schemeClr val="dk1"/>
                          </a:solidFill>
                          <a:effectLst/>
                          <a:latin typeface="+mn-lt"/>
                          <a:ea typeface="+mn-ea"/>
                          <a:cs typeface="+mn-cs"/>
                        </a:rPr>
                        <a:t>etc</a:t>
                      </a:r>
                      <a:r>
                        <a:rPr lang="en-US" sz="2000" kern="1200" dirty="0">
                          <a:solidFill>
                            <a:schemeClr val="dk1"/>
                          </a:solidFill>
                          <a:effectLst/>
                          <a:latin typeface="+mn-lt"/>
                          <a:ea typeface="+mn-ea"/>
                          <a:cs typeface="+mn-cs"/>
                        </a:rPr>
                        <a:t> and branch has to furnish the details, which we have to check. </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323557">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The critical comments based on the review of the above and other test check should be given in respective paragraphs as given in LFAR given below.</a:t>
                      </a:r>
                      <a:endParaRPr lang="en-IN" sz="2000" kern="1200" dirty="0">
                        <a:solidFill>
                          <a:schemeClr val="dk1"/>
                        </a:solidFill>
                        <a:effectLst/>
                        <a:latin typeface="+mn-lt"/>
                        <a:ea typeface="+mn-ea"/>
                        <a:cs typeface="+mn-cs"/>
                      </a:endParaRPr>
                    </a:p>
                    <a:p>
                      <a:pPr algn="just"/>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5270766"/>
                  </a:ext>
                </a:extLst>
              </a:tr>
            </a:tbl>
          </a:graphicData>
        </a:graphic>
      </p:graphicFrame>
    </p:spTree>
    <p:extLst>
      <p:ext uri="{BB962C8B-B14F-4D97-AF65-F5344CB8AC3E}">
        <p14:creationId xmlns:p14="http://schemas.microsoft.com/office/powerpoint/2010/main" val="35330458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646086696"/>
              </p:ext>
            </p:extLst>
          </p:nvPr>
        </p:nvGraphicFramePr>
        <p:xfrm>
          <a:off x="821635" y="1279130"/>
          <a:ext cx="10601541" cy="1323393"/>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644666">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323393">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r>
                        <a:rPr lang="en-US" sz="2000" kern="1200" dirty="0">
                          <a:solidFill>
                            <a:schemeClr val="dk1"/>
                          </a:solidFill>
                          <a:effectLst/>
                          <a:latin typeface="+mn-lt"/>
                          <a:ea typeface="+mn-ea"/>
                          <a:cs typeface="+mn-cs"/>
                        </a:rPr>
                        <a:t>Provide the following table to the branch before commencement of the audit and ask the branch to provide the details as stated hereunder:</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bl>
          </a:graphicData>
        </a:graphic>
      </p:graphicFrame>
      <p:graphicFrame>
        <p:nvGraphicFramePr>
          <p:cNvPr id="5" name="Table 4">
            <a:extLst>
              <a:ext uri="{FF2B5EF4-FFF2-40B4-BE49-F238E27FC236}">
                <a16:creationId xmlns:a16="http://schemas.microsoft.com/office/drawing/2014/main" id="{A1778326-4A0E-439B-BBAF-B4B150767D58}"/>
              </a:ext>
            </a:extLst>
          </p:cNvPr>
          <p:cNvGraphicFramePr>
            <a:graphicFrameLocks noGrp="1"/>
          </p:cNvGraphicFramePr>
          <p:nvPr>
            <p:extLst>
              <p:ext uri="{D42A27DB-BD31-4B8C-83A1-F6EECF244321}">
                <p14:modId xmlns:p14="http://schemas.microsoft.com/office/powerpoint/2010/main" val="251299205"/>
              </p:ext>
            </p:extLst>
          </p:nvPr>
        </p:nvGraphicFramePr>
        <p:xfrm>
          <a:off x="821636" y="2801036"/>
          <a:ext cx="10373902" cy="3017520"/>
        </p:xfrm>
        <a:graphic>
          <a:graphicData uri="http://schemas.openxmlformats.org/drawingml/2006/table">
            <a:tbl>
              <a:tblPr>
                <a:tableStyleId>{5C22544A-7EE6-4342-B048-85BDC9FD1C3A}</a:tableStyleId>
              </a:tblPr>
              <a:tblGrid>
                <a:gridCol w="2116436">
                  <a:extLst>
                    <a:ext uri="{9D8B030D-6E8A-4147-A177-3AD203B41FA5}">
                      <a16:colId xmlns:a16="http://schemas.microsoft.com/office/drawing/2014/main" val="1957646622"/>
                    </a:ext>
                  </a:extLst>
                </a:gridCol>
                <a:gridCol w="1219906">
                  <a:extLst>
                    <a:ext uri="{9D8B030D-6E8A-4147-A177-3AD203B41FA5}">
                      <a16:colId xmlns:a16="http://schemas.microsoft.com/office/drawing/2014/main" val="3778194371"/>
                    </a:ext>
                  </a:extLst>
                </a:gridCol>
                <a:gridCol w="2661443">
                  <a:extLst>
                    <a:ext uri="{9D8B030D-6E8A-4147-A177-3AD203B41FA5}">
                      <a16:colId xmlns:a16="http://schemas.microsoft.com/office/drawing/2014/main" val="1109321035"/>
                    </a:ext>
                  </a:extLst>
                </a:gridCol>
                <a:gridCol w="3070167">
                  <a:extLst>
                    <a:ext uri="{9D8B030D-6E8A-4147-A177-3AD203B41FA5}">
                      <a16:colId xmlns:a16="http://schemas.microsoft.com/office/drawing/2014/main" val="3706118618"/>
                    </a:ext>
                  </a:extLst>
                </a:gridCol>
                <a:gridCol w="1305950">
                  <a:extLst>
                    <a:ext uri="{9D8B030D-6E8A-4147-A177-3AD203B41FA5}">
                      <a16:colId xmlns:a16="http://schemas.microsoft.com/office/drawing/2014/main" val="74036589"/>
                    </a:ext>
                  </a:extLst>
                </a:gridCol>
              </a:tblGrid>
              <a:tr h="370840">
                <a:tc>
                  <a:txBody>
                    <a:bodyPr/>
                    <a:lstStyle/>
                    <a:p>
                      <a:r>
                        <a:rPr lang="en-US" sz="1800" b="1" kern="1200" dirty="0">
                          <a:solidFill>
                            <a:schemeClr val="dk1"/>
                          </a:solidFill>
                          <a:effectLst/>
                          <a:latin typeface="+mn-lt"/>
                          <a:ea typeface="+mn-ea"/>
                          <a:cs typeface="+mn-cs"/>
                        </a:rPr>
                        <a:t>Account No.</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a:solidFill>
                            <a:schemeClr val="dk1"/>
                          </a:solidFill>
                          <a:effectLst/>
                          <a:latin typeface="+mn-lt"/>
                          <a:ea typeface="+mn-ea"/>
                          <a:cs typeface="+mn-cs"/>
                        </a:rPr>
                        <a:t>Account Name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a:solidFill>
                            <a:schemeClr val="dk1"/>
                          </a:solidFill>
                          <a:effectLst/>
                          <a:latin typeface="+mn-lt"/>
                          <a:ea typeface="+mn-ea"/>
                          <a:cs typeface="+mn-cs"/>
                        </a:rPr>
                        <a:t>Balance as at year end 31st March 2024 Funded</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800" b="1" kern="1200" dirty="0">
                          <a:solidFill>
                            <a:schemeClr val="dk1"/>
                          </a:solidFill>
                          <a:effectLst/>
                          <a:latin typeface="+mn-lt"/>
                          <a:ea typeface="+mn-ea"/>
                          <a:cs typeface="+mn-cs"/>
                        </a:rPr>
                        <a:t>Balance as at year end 31 </a:t>
                      </a:r>
                      <a:r>
                        <a:rPr lang="en-US" sz="1800" b="1" kern="1200" dirty="0" err="1">
                          <a:solidFill>
                            <a:schemeClr val="dk1"/>
                          </a:solidFill>
                          <a:effectLst/>
                          <a:latin typeface="+mn-lt"/>
                          <a:ea typeface="+mn-ea"/>
                          <a:cs typeface="+mn-cs"/>
                        </a:rPr>
                        <a:t>st</a:t>
                      </a:r>
                      <a:r>
                        <a:rPr lang="en-US" sz="1800" b="1" kern="1200" dirty="0">
                          <a:solidFill>
                            <a:schemeClr val="dk1"/>
                          </a:solidFill>
                          <a:effectLst/>
                          <a:latin typeface="+mn-lt"/>
                          <a:ea typeface="+mn-ea"/>
                          <a:cs typeface="+mn-cs"/>
                        </a:rPr>
                        <a:t> March 2024– Non-funded</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kern="1200" dirty="0">
                          <a:solidFill>
                            <a:schemeClr val="dk1"/>
                          </a:solidFill>
                          <a:effectLst/>
                          <a:latin typeface="+mn-lt"/>
                          <a:ea typeface="+mn-ea"/>
                          <a:cs typeface="+mn-cs"/>
                        </a:rPr>
                        <a:t>Total</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6783804"/>
                  </a:ext>
                </a:extLst>
              </a:tr>
              <a:tr h="370840">
                <a:tc>
                  <a:txBody>
                    <a:bodyPr/>
                    <a:lstStyle/>
                    <a:p>
                      <a:r>
                        <a:rPr lang="en-US" sz="2000" kern="1200" dirty="0">
                          <a:solidFill>
                            <a:schemeClr val="dk1"/>
                          </a:solidFill>
                          <a:effectLst/>
                          <a:latin typeface="+mn-lt"/>
                          <a:ea typeface="+mn-ea"/>
                          <a:cs typeface="+mn-cs"/>
                        </a:rPr>
                        <a:t>(a) Total</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t>A</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t>B</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dirty="0">
                          <a:solidFill>
                            <a:schemeClr val="dk1"/>
                          </a:solidFill>
                          <a:effectLst/>
                          <a:latin typeface="+mn-lt"/>
                          <a:ea typeface="+mn-ea"/>
                          <a:cs typeface="+mn-cs"/>
                        </a:rPr>
                        <a:t>C = A +</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9074754"/>
                  </a:ext>
                </a:extLst>
              </a:tr>
              <a:tr h="370840">
                <a:tc>
                  <a:txBody>
                    <a:bodyPr/>
                    <a:lstStyle/>
                    <a:p>
                      <a:r>
                        <a:rPr lang="en-US" sz="2000" kern="1200" dirty="0">
                          <a:solidFill>
                            <a:schemeClr val="dk1"/>
                          </a:solidFill>
                          <a:effectLst/>
                          <a:latin typeface="+mn-lt"/>
                          <a:ea typeface="+mn-ea"/>
                          <a:cs typeface="+mn-cs"/>
                        </a:rPr>
                        <a:t>(b) Total Outstanding of the branch</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t>X</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t>Y</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dirty="0">
                          <a:solidFill>
                            <a:schemeClr val="dk1"/>
                          </a:solidFill>
                          <a:effectLst/>
                          <a:latin typeface="+mn-lt"/>
                          <a:ea typeface="+mn-ea"/>
                          <a:cs typeface="+mn-cs"/>
                        </a:rPr>
                        <a:t>Z = X + Y</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8342852"/>
                  </a:ext>
                </a:extLst>
              </a:tr>
              <a:tr h="370840">
                <a:tc>
                  <a:txBody>
                    <a:bodyPr/>
                    <a:lstStyle/>
                    <a:p>
                      <a:r>
                        <a:rPr lang="en-US" sz="2000" dirty="0"/>
                        <a:t>( c ) </a:t>
                      </a:r>
                      <a:r>
                        <a:rPr lang="en-US" sz="2000" kern="1200" dirty="0">
                          <a:solidFill>
                            <a:schemeClr val="dk1"/>
                          </a:solidFill>
                          <a:effectLst/>
                          <a:latin typeface="+mn-lt"/>
                          <a:ea typeface="+mn-ea"/>
                          <a:cs typeface="+mn-cs"/>
                        </a:rPr>
                        <a:t>Percentage examined</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dirty="0">
                          <a:solidFill>
                            <a:schemeClr val="dk1"/>
                          </a:solidFill>
                          <a:effectLst/>
                          <a:latin typeface="+mn-lt"/>
                          <a:ea typeface="+mn-ea"/>
                          <a:cs typeface="+mn-cs"/>
                        </a:rPr>
                        <a:t>A as % of X</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dirty="0">
                          <a:solidFill>
                            <a:schemeClr val="dk1"/>
                          </a:solidFill>
                          <a:effectLst/>
                          <a:latin typeface="+mn-lt"/>
                          <a:ea typeface="+mn-ea"/>
                          <a:cs typeface="+mn-cs"/>
                        </a:rPr>
                        <a:t>B as % of Y</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kern="1200" dirty="0">
                          <a:solidFill>
                            <a:schemeClr val="dk1"/>
                          </a:solidFill>
                          <a:effectLst/>
                          <a:latin typeface="+mn-lt"/>
                          <a:ea typeface="+mn-ea"/>
                          <a:cs typeface="+mn-cs"/>
                        </a:rPr>
                        <a:t>C as % of Z</a:t>
                      </a:r>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0844151"/>
                  </a:ext>
                </a:extLst>
              </a:tr>
            </a:tbl>
          </a:graphicData>
        </a:graphic>
      </p:graphicFrame>
    </p:spTree>
    <p:extLst>
      <p:ext uri="{BB962C8B-B14F-4D97-AF65-F5344CB8AC3E}">
        <p14:creationId xmlns:p14="http://schemas.microsoft.com/office/powerpoint/2010/main" val="383061458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3395437824"/>
              </p:ext>
            </p:extLst>
          </p:nvPr>
        </p:nvGraphicFramePr>
        <p:xfrm>
          <a:off x="821635" y="1279129"/>
          <a:ext cx="10601541" cy="5086919"/>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644666">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728279">
                <a:tc>
                  <a:txBody>
                    <a:bodyPr/>
                    <a:lstStyle/>
                    <a:p>
                      <a:r>
                        <a:rPr lang="en-US" dirty="0"/>
                        <a:t>(b)</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2400" b="1" i="1" kern="1200" dirty="0">
                          <a:solidFill>
                            <a:schemeClr val="dk1"/>
                          </a:solidFill>
                          <a:effectLst/>
                          <a:latin typeface="Arial Rounded MT Bold" panose="020F0704030504030204" pitchFamily="34" charset="0"/>
                          <a:ea typeface="+mn-ea"/>
                          <a:cs typeface="+mn-cs"/>
                        </a:rPr>
                        <a:t>Credit Appraisal</a:t>
                      </a:r>
                      <a:endParaRPr lang="en-IN" sz="24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4055766">
                <a:tc>
                  <a:txBody>
                    <a:bodyPr/>
                    <a:lstStyle/>
                    <a:p>
                      <a:r>
                        <a:rPr lang="en-US" dirty="0"/>
                        <a:t>(</a:t>
                      </a:r>
                      <a:r>
                        <a:rPr lang="en-US" dirty="0" err="1"/>
                        <a:t>i</a:t>
                      </a:r>
                      <a:r>
                        <a:rPr lang="en-US" dirty="0"/>
                        <a: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In your	opinion,	has the branch generally complied with the procedures/instructions of the controlling authorities of the bank regarding loan applications, preparation of proposals for grant/ renewal of advances, enhancement of limits, etc., including adequate appraisal documentation in respect thereof. What, in your opinion, are the major shortcomings in credit</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appraisal, etc.</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To call for the fresh loan sanctioned and renewed during the year. On receipt of the required details, examine whether. </a:t>
                      </a:r>
                    </a:p>
                    <a:p>
                      <a:pPr algn="just"/>
                      <a:endParaRPr lang="en-IN" sz="20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The loan applications have been obtained in the format designed by the bank.</a:t>
                      </a:r>
                    </a:p>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Whether in respect sanction of fresh loan or renewal of the account, enhancement of the limit </a:t>
                      </a:r>
                      <a:r>
                        <a:rPr lang="en-US" sz="2000" kern="1200" dirty="0" err="1">
                          <a:solidFill>
                            <a:schemeClr val="dk1"/>
                          </a:solidFill>
                          <a:effectLst/>
                          <a:latin typeface="+mn-lt"/>
                          <a:ea typeface="+mn-ea"/>
                          <a:cs typeface="+mn-cs"/>
                        </a:rPr>
                        <a:t>etc</a:t>
                      </a:r>
                      <a:r>
                        <a:rPr lang="en-US" sz="2000" kern="1200" dirty="0">
                          <a:solidFill>
                            <a:schemeClr val="dk1"/>
                          </a:solidFill>
                          <a:effectLst/>
                          <a:latin typeface="+mn-lt"/>
                          <a:ea typeface="+mn-ea"/>
                          <a:cs typeface="+mn-cs"/>
                        </a:rPr>
                        <a:t>, instruction of the controlling office has been complied with.</a:t>
                      </a:r>
                      <a:endParaRPr lang="en-IN" sz="2000" kern="1200" dirty="0">
                        <a:solidFill>
                          <a:schemeClr val="dk1"/>
                        </a:solidFill>
                        <a:effectLst/>
                        <a:latin typeface="+mn-lt"/>
                        <a:ea typeface="+mn-ea"/>
                        <a:cs typeface="+mn-cs"/>
                      </a:endParaRPr>
                    </a:p>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5270766"/>
                  </a:ext>
                </a:extLst>
              </a:tr>
            </a:tbl>
          </a:graphicData>
        </a:graphic>
      </p:graphicFrame>
    </p:spTree>
    <p:extLst>
      <p:ext uri="{BB962C8B-B14F-4D97-AF65-F5344CB8AC3E}">
        <p14:creationId xmlns:p14="http://schemas.microsoft.com/office/powerpoint/2010/main" val="2574607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236188060"/>
              </p:ext>
            </p:extLst>
          </p:nvPr>
        </p:nvGraphicFramePr>
        <p:xfrm>
          <a:off x="821635" y="1279129"/>
          <a:ext cx="10601541" cy="5409438"/>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644666">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5304551">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endParaRPr lang="en-IN" sz="24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1600" dirty="0">
                          <a:effectLst/>
                          <a:latin typeface="+mn-lt"/>
                          <a:ea typeface="Times New Roman" panose="02020603050405020304" pitchFamily="18" charset="0"/>
                          <a:cs typeface="Times New Roman" panose="02020603050405020304" pitchFamily="18" charset="0"/>
                        </a:rPr>
                        <a:t>To</a:t>
                      </a:r>
                      <a:r>
                        <a:rPr lang="en-US" sz="1600" spc="-4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call</a:t>
                      </a:r>
                      <a:r>
                        <a:rPr lang="en-US" sz="1600" spc="-5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for</a:t>
                      </a:r>
                      <a:r>
                        <a:rPr lang="en-US" sz="1600" spc="-4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the</a:t>
                      </a:r>
                      <a:r>
                        <a:rPr lang="en-US" sz="1600" spc="-4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fresh</a:t>
                      </a:r>
                      <a:r>
                        <a:rPr lang="en-US" sz="1600" spc="-4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loan</a:t>
                      </a:r>
                      <a:r>
                        <a:rPr lang="en-US" sz="1600" spc="-4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sanctioned and renewed during the year. On receipt of the required details, examine whether. </a:t>
                      </a:r>
                      <a:endParaRPr lang="en-IN" sz="1600" dirty="0">
                        <a:effectLst/>
                        <a:latin typeface="+mn-lt"/>
                        <a:ea typeface="Times New Roman" panose="02020603050405020304" pitchFamily="18" charset="0"/>
                        <a:cs typeface="Times New Roman" panose="02020603050405020304" pitchFamily="18" charset="0"/>
                      </a:endParaRPr>
                    </a:p>
                    <a:p>
                      <a:pPr marL="342900" marR="43815" lvl="0" indent="-342900" algn="just">
                        <a:lnSpc>
                          <a:spcPct val="106000"/>
                        </a:lnSpc>
                        <a:spcBef>
                          <a:spcPts val="0"/>
                        </a:spcBef>
                        <a:spcAft>
                          <a:spcPts val="0"/>
                        </a:spcAft>
                        <a:buFont typeface="Wingdings" panose="05000000000000000000" pitchFamily="2" charset="2"/>
                        <a:buChar char=""/>
                      </a:pPr>
                      <a:r>
                        <a:rPr lang="en-US" sz="1600" dirty="0">
                          <a:effectLst/>
                          <a:latin typeface="+mn-lt"/>
                          <a:ea typeface="Times New Roman" panose="02020603050405020304" pitchFamily="18" charset="0"/>
                          <a:cs typeface="Times New Roman" panose="02020603050405020304" pitchFamily="18" charset="0"/>
                        </a:rPr>
                        <a:t>The loan applications have been obtained in the format designed by the bank.</a:t>
                      </a:r>
                      <a:endParaRPr lang="en-IN" sz="1600" dirty="0">
                        <a:effectLst/>
                        <a:latin typeface="+mn-lt"/>
                        <a:ea typeface="Times New Roman" panose="02020603050405020304" pitchFamily="18" charset="0"/>
                        <a:cs typeface="Times New Roman" panose="02020603050405020304" pitchFamily="18" charset="0"/>
                      </a:endParaRPr>
                    </a:p>
                    <a:p>
                      <a:pPr marL="342900" marR="43815" lvl="0" indent="-342900" algn="just">
                        <a:lnSpc>
                          <a:spcPct val="106000"/>
                        </a:lnSpc>
                        <a:spcBef>
                          <a:spcPts val="0"/>
                        </a:spcBef>
                        <a:spcAft>
                          <a:spcPts val="0"/>
                        </a:spcAft>
                        <a:buFont typeface="Wingdings" panose="05000000000000000000" pitchFamily="2" charset="2"/>
                        <a:buChar char=""/>
                      </a:pPr>
                      <a:r>
                        <a:rPr lang="en-US" sz="1600" dirty="0">
                          <a:effectLst/>
                          <a:latin typeface="+mn-lt"/>
                          <a:ea typeface="Times New Roman" panose="02020603050405020304" pitchFamily="18" charset="0"/>
                          <a:cs typeface="Times New Roman" panose="02020603050405020304" pitchFamily="18" charset="0"/>
                        </a:rPr>
                        <a:t>Whether</a:t>
                      </a:r>
                      <a:r>
                        <a:rPr lang="en-US" sz="1600" spc="-5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in</a:t>
                      </a:r>
                      <a:r>
                        <a:rPr lang="en-US" sz="1600" spc="-5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respect</a:t>
                      </a:r>
                      <a:r>
                        <a:rPr lang="en-US" sz="1600" spc="-5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sanction</a:t>
                      </a:r>
                      <a:r>
                        <a:rPr lang="en-US" sz="1600" spc="-5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of</a:t>
                      </a:r>
                      <a:r>
                        <a:rPr lang="en-US" sz="1600" spc="-5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fresh loan or renewal of the account, enhancement of the limit </a:t>
                      </a:r>
                      <a:r>
                        <a:rPr lang="en-US" sz="1600" dirty="0" err="1">
                          <a:effectLst/>
                          <a:latin typeface="+mn-lt"/>
                          <a:ea typeface="Times New Roman" panose="02020603050405020304" pitchFamily="18" charset="0"/>
                          <a:cs typeface="Times New Roman" panose="02020603050405020304" pitchFamily="18" charset="0"/>
                        </a:rPr>
                        <a:t>etc</a:t>
                      </a:r>
                      <a:r>
                        <a:rPr lang="en-US" sz="1600" dirty="0">
                          <a:effectLst/>
                          <a:latin typeface="+mn-lt"/>
                          <a:ea typeface="Times New Roman" panose="02020603050405020304" pitchFamily="18" charset="0"/>
                          <a:cs typeface="Times New Roman" panose="02020603050405020304" pitchFamily="18" charset="0"/>
                        </a:rPr>
                        <a:t>, instruction of the controlling office has</a:t>
                      </a:r>
                      <a:r>
                        <a:rPr lang="en-US" sz="1600" spc="-4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been</a:t>
                      </a:r>
                      <a:r>
                        <a:rPr lang="en-US" sz="1600" spc="-4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complied</a:t>
                      </a:r>
                      <a:r>
                        <a:rPr lang="en-US" sz="1600" spc="-4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with.</a:t>
                      </a:r>
                      <a:endParaRPr lang="en-IN" sz="1600" dirty="0">
                        <a:effectLst/>
                        <a:latin typeface="+mn-lt"/>
                        <a:ea typeface="Times New Roman" panose="02020603050405020304" pitchFamily="18" charset="0"/>
                        <a:cs typeface="Times New Roman" panose="02020603050405020304" pitchFamily="18" charset="0"/>
                      </a:endParaRPr>
                    </a:p>
                    <a:p>
                      <a:pPr marL="342900" marR="43815" lvl="0" indent="-342900" algn="just">
                        <a:lnSpc>
                          <a:spcPct val="106000"/>
                        </a:lnSpc>
                        <a:spcBef>
                          <a:spcPts val="0"/>
                        </a:spcBef>
                        <a:spcAft>
                          <a:spcPts val="0"/>
                        </a:spcAft>
                        <a:buFont typeface="Wingdings" panose="05000000000000000000" pitchFamily="2" charset="2"/>
                        <a:buChar char=""/>
                      </a:pPr>
                      <a:r>
                        <a:rPr lang="en-US" sz="1600" spc="-3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Also</a:t>
                      </a:r>
                      <a:r>
                        <a:rPr lang="en-US" sz="1600" spc="-4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collect the comment, if any of the Concurrent Auditors in respect of fresh loan sanctioned/ renewal of </a:t>
                      </a:r>
                      <a:r>
                        <a:rPr lang="en-US" sz="1600" spc="-10" dirty="0">
                          <a:effectLst/>
                          <a:latin typeface="+mn-lt"/>
                          <a:ea typeface="Times New Roman" panose="02020603050405020304" pitchFamily="18" charset="0"/>
                          <a:cs typeface="Times New Roman" panose="02020603050405020304" pitchFamily="18" charset="0"/>
                        </a:rPr>
                        <a:t>the account.</a:t>
                      </a:r>
                      <a:endParaRPr lang="en-IN" sz="1600" dirty="0">
                        <a:effectLst/>
                        <a:latin typeface="+mn-lt"/>
                        <a:ea typeface="Times New Roman" panose="02020603050405020304" pitchFamily="18" charset="0"/>
                        <a:cs typeface="Times New Roman" panose="02020603050405020304" pitchFamily="18" charset="0"/>
                      </a:endParaRPr>
                    </a:p>
                    <a:p>
                      <a:pPr marL="342900" marR="43815" lvl="0" indent="-342900" algn="just">
                        <a:lnSpc>
                          <a:spcPct val="106000"/>
                        </a:lnSpc>
                        <a:spcBef>
                          <a:spcPts val="0"/>
                        </a:spcBef>
                        <a:spcAft>
                          <a:spcPts val="0"/>
                        </a:spcAft>
                        <a:buFont typeface="Wingdings" panose="05000000000000000000" pitchFamily="2" charset="2"/>
                        <a:buChar char=""/>
                      </a:pPr>
                      <a:r>
                        <a:rPr lang="en-US" sz="1600" dirty="0">
                          <a:effectLst/>
                          <a:latin typeface="+mn-lt"/>
                          <a:ea typeface="Times New Roman" panose="02020603050405020304" pitchFamily="18" charset="0"/>
                          <a:cs typeface="Times New Roman" panose="02020603050405020304" pitchFamily="18" charset="0"/>
                        </a:rPr>
                        <a:t>Check whether the proposal for new/renewal has been recommended based on latest financial</a:t>
                      </a:r>
                      <a:r>
                        <a:rPr lang="en-US" sz="1600" spc="-8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statements,</a:t>
                      </a:r>
                      <a:r>
                        <a:rPr lang="en-US" sz="1600" spc="-8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past</a:t>
                      </a:r>
                      <a:r>
                        <a:rPr lang="en-US" sz="1600" spc="-8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dealings with bank, repayment capacity of borrower, value of security in compliance with Head Office </a:t>
                      </a:r>
                      <a:r>
                        <a:rPr lang="en-US" sz="1600" spc="-10" dirty="0">
                          <a:effectLst/>
                          <a:latin typeface="+mn-lt"/>
                          <a:ea typeface="Times New Roman" panose="02020603050405020304" pitchFamily="18" charset="0"/>
                          <a:cs typeface="Times New Roman" panose="02020603050405020304" pitchFamily="18" charset="0"/>
                        </a:rPr>
                        <a:t>Guidelines.</a:t>
                      </a:r>
                      <a:endParaRPr lang="en-IN" sz="1600" dirty="0">
                        <a:effectLst/>
                        <a:latin typeface="+mn-lt"/>
                        <a:ea typeface="Times New Roman" panose="02020603050405020304" pitchFamily="18" charset="0"/>
                        <a:cs typeface="Times New Roman" panose="02020603050405020304" pitchFamily="18" charset="0"/>
                      </a:endParaRPr>
                    </a:p>
                    <a:p>
                      <a:pPr marL="342900" marR="43815" lvl="0" indent="-342900" algn="just">
                        <a:lnSpc>
                          <a:spcPct val="106000"/>
                        </a:lnSpc>
                        <a:spcBef>
                          <a:spcPts val="0"/>
                        </a:spcBef>
                        <a:spcAft>
                          <a:spcPts val="0"/>
                        </a:spcAft>
                        <a:buFont typeface="Wingdings" panose="05000000000000000000" pitchFamily="2" charset="2"/>
                        <a:buChar char=""/>
                      </a:pPr>
                      <a:r>
                        <a:rPr lang="en-US" sz="1600" dirty="0">
                          <a:effectLst/>
                          <a:latin typeface="+mn-lt"/>
                          <a:ea typeface="Times New Roman" panose="02020603050405020304" pitchFamily="18" charset="0"/>
                          <a:cs typeface="Times New Roman" panose="02020603050405020304" pitchFamily="18" charset="0"/>
                        </a:rPr>
                        <a:t>Check comments of Branch while proposing</a:t>
                      </a:r>
                      <a:r>
                        <a:rPr lang="en-US" sz="1600" spc="-6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the</a:t>
                      </a:r>
                      <a:r>
                        <a:rPr lang="en-US" sz="1600" spc="-6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credit</a:t>
                      </a:r>
                      <a:r>
                        <a:rPr lang="en-US" sz="1600" spc="-6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facilities</a:t>
                      </a:r>
                      <a:r>
                        <a:rPr lang="en-US" sz="1600" spc="-6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such</a:t>
                      </a:r>
                      <a:r>
                        <a:rPr lang="en-US" sz="1600" spc="-6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as - unit is functioning properly, pre sanction</a:t>
                      </a:r>
                      <a:r>
                        <a:rPr lang="en-US" sz="1600" spc="-7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visit</a:t>
                      </a:r>
                      <a:r>
                        <a:rPr lang="en-US" sz="1600" spc="-7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report,</a:t>
                      </a:r>
                      <a:r>
                        <a:rPr lang="en-US" sz="1600" spc="-70"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satisfaction</a:t>
                      </a:r>
                      <a:r>
                        <a:rPr lang="en-US" sz="1600" spc="-75" dirty="0">
                          <a:effectLst/>
                          <a:latin typeface="+mn-lt"/>
                          <a:ea typeface="Times New Roman" panose="02020603050405020304" pitchFamily="18" charset="0"/>
                          <a:cs typeface="Times New Roman" panose="02020603050405020304" pitchFamily="18" charset="0"/>
                        </a:rPr>
                        <a:t> </a:t>
                      </a:r>
                      <a:r>
                        <a:rPr lang="en-US" sz="1600" dirty="0">
                          <a:effectLst/>
                          <a:latin typeface="+mn-lt"/>
                          <a:ea typeface="Times New Roman" panose="02020603050405020304" pitchFamily="18" charset="0"/>
                          <a:cs typeface="Times New Roman" panose="02020603050405020304" pitchFamily="18" charset="0"/>
                        </a:rPr>
                        <a:t>in case of value of security etc.</a:t>
                      </a:r>
                      <a:endParaRPr lang="en-IN" sz="16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bl>
          </a:graphicData>
        </a:graphic>
      </p:graphicFrame>
    </p:spTree>
    <p:extLst>
      <p:ext uri="{BB962C8B-B14F-4D97-AF65-F5344CB8AC3E}">
        <p14:creationId xmlns:p14="http://schemas.microsoft.com/office/powerpoint/2010/main" val="30677328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985748732"/>
              </p:ext>
            </p:extLst>
          </p:nvPr>
        </p:nvGraphicFramePr>
        <p:xfrm>
          <a:off x="821635" y="1279129"/>
          <a:ext cx="10601541" cy="5304551"/>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644666">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5304551">
                <a:tc>
                  <a:txBody>
                    <a:bodyPr/>
                    <a:lstStyle/>
                    <a:p>
                      <a:r>
                        <a:rPr lang="en-US" dirty="0"/>
                        <a:t>(ii)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400" b="1" u="sng" kern="1200" dirty="0">
                          <a:solidFill>
                            <a:schemeClr val="dk1"/>
                          </a:solidFill>
                          <a:effectLst/>
                          <a:latin typeface="+mn-lt"/>
                          <a:ea typeface="+mn-ea"/>
                          <a:cs typeface="+mn-cs"/>
                        </a:rPr>
                        <a:t>Quick Mortality</a:t>
                      </a:r>
                    </a:p>
                    <a:p>
                      <a:endParaRPr lang="en-IN" sz="18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Have you come across cases of quick mortality in accounts, where the facility became non-performing within a period of 12 months from the date of first sanction? Details of such accounts may be provided in following manner: -</a:t>
                      </a:r>
                    </a:p>
                    <a:p>
                      <a:pPr marL="342900" indent="-342900" algn="just">
                        <a:buFont typeface="Arial" panose="020B0604020202020204" pitchFamily="34" charset="0"/>
                        <a:buChar char="•"/>
                      </a:pPr>
                      <a:r>
                        <a:rPr lang="en-US" sz="2000" kern="1200" dirty="0">
                          <a:solidFill>
                            <a:schemeClr val="dk1"/>
                          </a:solidFill>
                          <a:effectLst/>
                          <a:latin typeface="+mn-lt"/>
                          <a:ea typeface="+mn-ea"/>
                          <a:cs typeface="+mn-cs"/>
                        </a:rPr>
                        <a:t>Account No. </a:t>
                      </a:r>
                    </a:p>
                    <a:p>
                      <a:pPr marL="342900" indent="-342900" algn="just">
                        <a:buFont typeface="Arial" panose="020B0604020202020204" pitchFamily="34" charset="0"/>
                        <a:buChar char="•"/>
                      </a:pPr>
                      <a:r>
                        <a:rPr lang="en-US" sz="2000" kern="1200" dirty="0">
                          <a:solidFill>
                            <a:schemeClr val="dk1"/>
                          </a:solidFill>
                          <a:effectLst/>
                          <a:latin typeface="+mn-lt"/>
                          <a:ea typeface="+mn-ea"/>
                          <a:cs typeface="+mn-cs"/>
                        </a:rPr>
                        <a:t>Account Name</a:t>
                      </a:r>
                      <a:endParaRPr lang="en-IN" sz="2000"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2000" kern="1200" dirty="0">
                          <a:solidFill>
                            <a:schemeClr val="dk1"/>
                          </a:solidFill>
                          <a:effectLst/>
                          <a:latin typeface="+mn-lt"/>
                          <a:ea typeface="+mn-ea"/>
                          <a:cs typeface="+mn-cs"/>
                        </a:rPr>
                        <a:t>Balance as at year end</a:t>
                      </a:r>
                      <a:endParaRPr lang="en-IN" sz="2000" kern="1200" dirty="0">
                        <a:solidFill>
                          <a:schemeClr val="dk1"/>
                        </a:solidFill>
                        <a:effectLst/>
                        <a:latin typeface="Arial Rounded MT Bold" panose="020F0704030504030204" pitchFamily="34" charset="0"/>
                        <a:ea typeface="+mn-ea"/>
                        <a:cs typeface="+mn-cs"/>
                      </a:endParaRPr>
                    </a:p>
                    <a:p>
                      <a:pPr algn="just"/>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endParaRPr lang="en-IN" sz="1600" dirty="0">
                        <a:effectLst/>
                        <a:latin typeface="+mn-lt"/>
                        <a:ea typeface="Times New Roman" panose="02020603050405020304" pitchFamily="18" charset="0"/>
                        <a:cs typeface="Times New Roman" panose="02020603050405020304" pitchFamily="18" charset="0"/>
                      </a:endParaRPr>
                    </a:p>
                    <a:p>
                      <a:pPr marL="62230" marR="43815" algn="just">
                        <a:lnSpc>
                          <a:spcPct val="106000"/>
                        </a:lnSpc>
                        <a:spcBef>
                          <a:spcPts val="0"/>
                        </a:spcBef>
                        <a:spcAft>
                          <a:spcPts val="0"/>
                        </a:spcAft>
                      </a:pPr>
                      <a:r>
                        <a:rPr lang="en-IN" sz="1600" dirty="0">
                          <a:effectLst/>
                          <a:latin typeface="+mn-lt"/>
                          <a:ea typeface="Times New Roman" panose="02020603050405020304" pitchFamily="18" charset="0"/>
                          <a:cs typeface="Times New Roman" panose="02020603050405020304" pitchFamily="18" charset="0"/>
                        </a:rPr>
                        <a:t> </a:t>
                      </a:r>
                      <a:r>
                        <a:rPr lang="en-IN" sz="2000" kern="1200" dirty="0">
                          <a:solidFill>
                            <a:schemeClr val="dk1"/>
                          </a:solidFill>
                          <a:effectLst/>
                          <a:latin typeface="+mn-lt"/>
                          <a:ea typeface="+mn-ea"/>
                          <a:cs typeface="+mn-cs"/>
                        </a:rPr>
                        <a:t>Prepare an Annexure incorporating the information obtained from the branch.</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bl>
          </a:graphicData>
        </a:graphic>
      </p:graphicFrame>
    </p:spTree>
    <p:extLst>
      <p:ext uri="{BB962C8B-B14F-4D97-AF65-F5344CB8AC3E}">
        <p14:creationId xmlns:p14="http://schemas.microsoft.com/office/powerpoint/2010/main" val="18273206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720585457"/>
              </p:ext>
            </p:extLst>
          </p:nvPr>
        </p:nvGraphicFramePr>
        <p:xfrm>
          <a:off x="821635" y="1279129"/>
          <a:ext cx="10601541" cy="4519105"/>
        </p:xfrm>
        <a:graphic>
          <a:graphicData uri="http://schemas.openxmlformats.org/drawingml/2006/table">
            <a:tbl>
              <a:tblPr>
                <a:tableStyleId>{5C22544A-7EE6-4342-B048-85BDC9FD1C3A}</a:tableStyleId>
              </a:tblPr>
              <a:tblGrid>
                <a:gridCol w="621403">
                  <a:extLst>
                    <a:ext uri="{9D8B030D-6E8A-4147-A177-3AD203B41FA5}">
                      <a16:colId xmlns:a16="http://schemas.microsoft.com/office/drawing/2014/main" val="567958520"/>
                    </a:ext>
                  </a:extLst>
                </a:gridCol>
                <a:gridCol w="4566602">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295259">
                <a:tc>
                  <a:txBody>
                    <a:bodyPr/>
                    <a:lstStyle/>
                    <a:p>
                      <a:r>
                        <a:rPr lang="en-US" dirty="0"/>
                        <a:t>(iii)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in the borrower accounts, the applicable interest rate is correctly fed into the system?</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2000" kern="1200" dirty="0">
                          <a:solidFill>
                            <a:schemeClr val="dk1"/>
                          </a:solidFill>
                          <a:effectLst/>
                          <a:latin typeface="+mn-lt"/>
                          <a:ea typeface="+mn-ea"/>
                          <a:cs typeface="+mn-cs"/>
                        </a:rPr>
                        <a:t>To call for the circulars received from H.O for revision in the rate of interest and to check on sample basis from the system whether revised interest has been applied. The adverse cases to tabulate in Annexure.</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1295259">
                <a:tc>
                  <a:txBody>
                    <a:bodyPr/>
                    <a:lstStyle/>
                    <a:p>
                      <a:r>
                        <a:rPr lang="en-US" dirty="0"/>
                        <a:t>(iv)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the interest rate is reviewed periodically as per the guidelines applicable to floating rate loans linked to MCLR / EBLR (External Benchmark Rates) Lending Rate)?</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2000" kern="1200" dirty="0">
                          <a:solidFill>
                            <a:schemeClr val="dk1"/>
                          </a:solidFill>
                          <a:effectLst/>
                          <a:latin typeface="+mn-lt"/>
                          <a:ea typeface="+mn-ea"/>
                          <a:cs typeface="+mn-cs"/>
                        </a:rPr>
                        <a:t>Obtain the guidelines and ensure whether applicable to floating rate loans linked to MCLR / EBLR </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1295259">
                <a:tc>
                  <a:txBody>
                    <a:bodyPr/>
                    <a:lstStyle/>
                    <a:p>
                      <a:r>
                        <a:rPr lang="en-US" dirty="0"/>
                        <a:t>(v)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Have you come across cases of frequent renewal / rollover of short-term loans? If yes, give the details of such accounts.</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2000" kern="1200" dirty="0">
                          <a:solidFill>
                            <a:schemeClr val="dk1"/>
                          </a:solidFill>
                          <a:effectLst/>
                          <a:latin typeface="+mn-lt"/>
                          <a:ea typeface="+mn-ea"/>
                          <a:cs typeface="+mn-cs"/>
                        </a:rPr>
                        <a:t>Ask from the branch the cases of frequent renewal / rollover of short-term loans.</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0935653"/>
                  </a:ext>
                </a:extLst>
              </a:tr>
            </a:tbl>
          </a:graphicData>
        </a:graphic>
      </p:graphicFrame>
    </p:spTree>
    <p:extLst>
      <p:ext uri="{BB962C8B-B14F-4D97-AF65-F5344CB8AC3E}">
        <p14:creationId xmlns:p14="http://schemas.microsoft.com/office/powerpoint/2010/main" val="9877480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164868916"/>
              </p:ext>
            </p:extLst>
          </p:nvPr>
        </p:nvGraphicFramePr>
        <p:xfrm>
          <a:off x="614363" y="1279129"/>
          <a:ext cx="10808813" cy="5803344"/>
        </p:xfrm>
        <a:graphic>
          <a:graphicData uri="http://schemas.openxmlformats.org/drawingml/2006/table">
            <a:tbl>
              <a:tblPr>
                <a:tableStyleId>{5C22544A-7EE6-4342-B048-85BDC9FD1C3A}</a:tableStyleId>
              </a:tblPr>
              <a:tblGrid>
                <a:gridCol w="728662">
                  <a:extLst>
                    <a:ext uri="{9D8B030D-6E8A-4147-A177-3AD203B41FA5}">
                      <a16:colId xmlns:a16="http://schemas.microsoft.com/office/drawing/2014/main" val="567958520"/>
                    </a:ext>
                  </a:extLst>
                </a:gridCol>
                <a:gridCol w="4560774">
                  <a:extLst>
                    <a:ext uri="{9D8B030D-6E8A-4147-A177-3AD203B41FA5}">
                      <a16:colId xmlns:a16="http://schemas.microsoft.com/office/drawing/2014/main" val="1666639779"/>
                    </a:ext>
                  </a:extLst>
                </a:gridCol>
                <a:gridCol w="212352">
                  <a:extLst>
                    <a:ext uri="{9D8B030D-6E8A-4147-A177-3AD203B41FA5}">
                      <a16:colId xmlns:a16="http://schemas.microsoft.com/office/drawing/2014/main" val="249110400"/>
                    </a:ext>
                  </a:extLst>
                </a:gridCol>
                <a:gridCol w="5307025">
                  <a:extLst>
                    <a:ext uri="{9D8B030D-6E8A-4147-A177-3AD203B41FA5}">
                      <a16:colId xmlns:a16="http://schemas.microsoft.com/office/drawing/2014/main" val="192263544"/>
                    </a:ext>
                  </a:extLst>
                </a:gridCol>
              </a:tblGrid>
              <a:tr h="2607071">
                <a:tc>
                  <a:txBody>
                    <a:bodyPr/>
                    <a:lstStyle/>
                    <a:p>
                      <a:r>
                        <a:rPr lang="en-US" dirty="0"/>
                        <a:t>(vi)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correct and valid credit rating, if available, of the credit facilities of bank’s borrowers from RBI accredited Credit Rating Agencies has been fed into the system?</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1800" kern="1200" dirty="0">
                          <a:solidFill>
                            <a:schemeClr val="dk1"/>
                          </a:solidFill>
                          <a:effectLst/>
                          <a:latin typeface="+mn-lt"/>
                          <a:ea typeface="+mn-ea"/>
                          <a:cs typeface="+mn-cs"/>
                        </a:rPr>
                        <a:t>For the assessment of working capital limit of borrowers, find out the policy of the bank where credit rating is required before sanction of the limit. In cases of renewal of working capital  limit of the borrower, beside checking of validity of the credit rating agency, also to call for downgrading of credit rating from earlier assessment. In  some banks, for AAA+ category of credit rating of borrowers, Stock Audit is exempted. </a:t>
                      </a:r>
                      <a:endParaRPr lang="en-IN" sz="18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262655">
                <a:tc>
                  <a:txBody>
                    <a:bodyPr/>
                    <a:lstStyle/>
                    <a:p>
                      <a:r>
                        <a:rPr lang="en-US" dirty="0"/>
                        <a:t>( c )</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400" b="1" i="1" kern="1200" dirty="0">
                          <a:solidFill>
                            <a:schemeClr val="dk1"/>
                          </a:solidFill>
                          <a:effectLst/>
                          <a:latin typeface="Arial Rounded MT Bold" panose="020F0704030504030204" pitchFamily="34" charset="0"/>
                          <a:ea typeface="+mn-ea"/>
                          <a:cs typeface="+mn-cs"/>
                        </a:rPr>
                        <a:t>Sanctioning / Disbursement</a:t>
                      </a:r>
                      <a:endParaRPr lang="en-IN" sz="24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2070357">
                <a:tc>
                  <a:txBody>
                    <a:bodyPr/>
                    <a:lstStyle/>
                    <a:p>
                      <a:r>
                        <a:rPr lang="en-US" dirty="0"/>
                        <a:t>(</a:t>
                      </a:r>
                      <a:r>
                        <a:rPr lang="en-US" dirty="0" err="1"/>
                        <a:t>i</a:t>
                      </a:r>
                      <a:r>
                        <a:rPr lang="en-US" dirty="0"/>
                        <a: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In the cases examined by you, have you come across instances of  credit facilities having	been sanctioned	beyond	the delegated authority or limit fixed for the branch. Are such cases promptly reported to higher authorities?</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Check of sample on the basis the following:</a:t>
                      </a:r>
                      <a:endParaRPr lang="en-IN" sz="2000"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2000" kern="1200" dirty="0">
                          <a:solidFill>
                            <a:schemeClr val="dk1"/>
                          </a:solidFill>
                          <a:effectLst/>
                          <a:latin typeface="+mn-lt"/>
                          <a:ea typeface="+mn-ea"/>
                          <a:cs typeface="+mn-cs"/>
                        </a:rPr>
                        <a:t>Check whether delegation of power has been exercised as per manual of instruction while sanctioning the credit facilities.</a:t>
                      </a:r>
                      <a:endParaRPr lang="en-IN" sz="20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Check the acceptance of Terms of Sanction by borrowers. It is very important to obtain acknowledgement of the borrowers. </a:t>
                      </a:r>
                      <a:endParaRPr lang="en-IN" sz="2000" kern="1200" dirty="0">
                        <a:solidFill>
                          <a:schemeClr val="dk1"/>
                        </a:solidFill>
                        <a:effectLst/>
                        <a:latin typeface="+mn-lt"/>
                        <a:ea typeface="+mn-ea"/>
                        <a:cs typeface="+mn-cs"/>
                      </a:endParaRPr>
                    </a:p>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80935653"/>
                  </a:ext>
                </a:extLst>
              </a:tr>
            </a:tbl>
          </a:graphicData>
        </a:graphic>
      </p:graphicFrame>
    </p:spTree>
    <p:extLst>
      <p:ext uri="{BB962C8B-B14F-4D97-AF65-F5344CB8AC3E}">
        <p14:creationId xmlns:p14="http://schemas.microsoft.com/office/powerpoint/2010/main" val="16911530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3534710789"/>
              </p:ext>
            </p:extLst>
          </p:nvPr>
        </p:nvGraphicFramePr>
        <p:xfrm>
          <a:off x="821635" y="1279129"/>
          <a:ext cx="10601541" cy="5871749"/>
        </p:xfrm>
        <a:graphic>
          <a:graphicData uri="http://schemas.openxmlformats.org/drawingml/2006/table">
            <a:tbl>
              <a:tblPr>
                <a:tableStyleId>{5C22544A-7EE6-4342-B048-85BDC9FD1C3A}</a:tableStyleId>
              </a:tblPr>
              <a:tblGrid>
                <a:gridCol w="692840">
                  <a:extLst>
                    <a:ext uri="{9D8B030D-6E8A-4147-A177-3AD203B41FA5}">
                      <a16:colId xmlns:a16="http://schemas.microsoft.com/office/drawing/2014/main" val="567958520"/>
                    </a:ext>
                  </a:extLst>
                </a:gridCol>
                <a:gridCol w="449516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2663284">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lvl="0" indent="-285750" algn="just">
                        <a:buFont typeface="Arial" panose="020B0604020202020204" pitchFamily="34" charset="0"/>
                        <a:buChar char="•"/>
                      </a:pPr>
                      <a:r>
                        <a:rPr lang="en-US" sz="2000" kern="1200" dirty="0">
                          <a:solidFill>
                            <a:schemeClr val="dk1"/>
                          </a:solidFill>
                          <a:effectLst/>
                          <a:latin typeface="+mn-lt"/>
                          <a:ea typeface="+mn-ea"/>
                          <a:cs typeface="+mn-cs"/>
                        </a:rPr>
                        <a:t>Check operations permitted beyond sanctioned limits, ad hoc loans, short term loans. Report instances.</a:t>
                      </a:r>
                    </a:p>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p>
                      <a:pPr marL="285750" indent="-285750" algn="just">
                        <a:buFont typeface="Arial" panose="020B0604020202020204" pitchFamily="34" charset="0"/>
                        <a:buChar char="•"/>
                      </a:pPr>
                      <a:r>
                        <a:rPr lang="en-US" sz="2000" kern="1200" dirty="0">
                          <a:solidFill>
                            <a:schemeClr val="dk1"/>
                          </a:solidFill>
                          <a:effectLst/>
                          <a:latin typeface="+mn-lt"/>
                          <a:ea typeface="+mn-ea"/>
                          <a:cs typeface="+mn-cs"/>
                        </a:rPr>
                        <a:t>Cases are to be checked where existing borrowers are allowed to overdraw for a period beyond permissible time, such cases need to be reported.</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474110">
                <a:tc>
                  <a:txBody>
                    <a:bodyPr/>
                    <a:lstStyle/>
                    <a:p>
                      <a:r>
                        <a:rPr lang="en-US" dirty="0"/>
                        <a:t>( 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advances have been disbursed without complying with the terms and conditions of the sanction? If so, give.</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details of such cases.</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405130" marR="43815" lvl="0" indent="-342900" algn="just" defTabSz="914400" rtl="0" eaLnBrk="1" fontAlgn="auto" latinLnBrk="0" hangingPunct="1">
                        <a:lnSpc>
                          <a:spcPct val="106000"/>
                        </a:lnSpc>
                        <a:spcBef>
                          <a:spcPts val="0"/>
                        </a:spcBef>
                        <a:spcAft>
                          <a:spcPts val="0"/>
                        </a:spcAft>
                        <a:buClrTx/>
                        <a:buSzTx/>
                        <a:buFont typeface="Arial" panose="020B0604020202020204" pitchFamily="34" charset="0"/>
                        <a:buChar char="•"/>
                        <a:tabLst/>
                        <a:defRPr/>
                      </a:pPr>
                      <a:r>
                        <a:rPr lang="en-US" sz="2000" kern="1200" dirty="0">
                          <a:solidFill>
                            <a:schemeClr val="dk1"/>
                          </a:solidFill>
                          <a:effectLst/>
                          <a:latin typeface="+mn-lt"/>
                          <a:ea typeface="+mn-ea"/>
                          <a:cs typeface="+mn-cs"/>
                        </a:rPr>
                        <a:t>Check the new cases of advances sanctioned/ renewals and find out whether terms and conditions are fulfilled before disbursement, whether appropriate documentations such as EM of properties, pollution control certificate, obtaining of guarantee  </a:t>
                      </a:r>
                      <a:r>
                        <a:rPr lang="en-US" sz="2000" kern="1200" dirty="0" err="1">
                          <a:solidFill>
                            <a:schemeClr val="dk1"/>
                          </a:solidFill>
                          <a:effectLst/>
                          <a:latin typeface="+mn-lt"/>
                          <a:ea typeface="+mn-ea"/>
                          <a:cs typeface="+mn-cs"/>
                        </a:rPr>
                        <a:t>etc</a:t>
                      </a:r>
                      <a:r>
                        <a:rPr lang="en-US" sz="2000" kern="1200" dirty="0">
                          <a:solidFill>
                            <a:schemeClr val="dk1"/>
                          </a:solidFill>
                          <a:effectLst/>
                          <a:latin typeface="+mn-lt"/>
                          <a:ea typeface="+mn-ea"/>
                          <a:cs typeface="+mn-cs"/>
                        </a:rPr>
                        <a:t> before sanction/ renewal of the limits. .</a:t>
                      </a:r>
                      <a:r>
                        <a:rPr lang="en-US" sz="2000" b="1" kern="1200" dirty="0">
                          <a:solidFill>
                            <a:schemeClr val="dk1"/>
                          </a:solidFill>
                          <a:effectLst/>
                          <a:latin typeface="+mn-lt"/>
                          <a:ea typeface="+mn-ea"/>
                          <a:cs typeface="+mn-cs"/>
                        </a:rPr>
                        <a:t> Report instances</a:t>
                      </a:r>
                      <a:r>
                        <a:rPr lang="en-US" sz="2000" kern="1200" dirty="0">
                          <a:solidFill>
                            <a:schemeClr val="dk1"/>
                          </a:solidFill>
                          <a:effectLst/>
                          <a:latin typeface="+mn-lt"/>
                          <a:ea typeface="+mn-ea"/>
                          <a:cs typeface="+mn-cs"/>
                        </a:rPr>
                        <a:t>.</a:t>
                      </a:r>
                      <a:endParaRPr lang="en-IN" sz="2000" kern="1200" dirty="0">
                        <a:solidFill>
                          <a:schemeClr val="dk1"/>
                        </a:solidFill>
                        <a:effectLst/>
                        <a:latin typeface="+mn-lt"/>
                        <a:ea typeface="+mn-ea"/>
                        <a:cs typeface="+mn-cs"/>
                      </a:endParaRPr>
                    </a:p>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bl>
          </a:graphicData>
        </a:graphic>
      </p:graphicFrame>
    </p:spTree>
    <p:extLst>
      <p:ext uri="{BB962C8B-B14F-4D97-AF65-F5344CB8AC3E}">
        <p14:creationId xmlns:p14="http://schemas.microsoft.com/office/powerpoint/2010/main" val="197374833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3040367223"/>
              </p:ext>
            </p:extLst>
          </p:nvPr>
        </p:nvGraphicFramePr>
        <p:xfrm>
          <a:off x="821635" y="1279129"/>
          <a:ext cx="10601541" cy="4419600"/>
        </p:xfrm>
        <a:graphic>
          <a:graphicData uri="http://schemas.openxmlformats.org/drawingml/2006/table">
            <a:tbl>
              <a:tblPr>
                <a:tableStyleId>{5C22544A-7EE6-4342-B048-85BDC9FD1C3A}</a:tableStyleId>
              </a:tblPr>
              <a:tblGrid>
                <a:gridCol w="649978">
                  <a:extLst>
                    <a:ext uri="{9D8B030D-6E8A-4147-A177-3AD203B41FA5}">
                      <a16:colId xmlns:a16="http://schemas.microsoft.com/office/drawing/2014/main" val="567958520"/>
                    </a:ext>
                  </a:extLst>
                </a:gridCol>
                <a:gridCol w="4538027">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661019">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r>
                        <a:rPr lang="en-US" sz="2000" kern="1200" dirty="0">
                          <a:solidFill>
                            <a:schemeClr val="dk1"/>
                          </a:solidFill>
                          <a:effectLst/>
                          <a:latin typeface="+mn-lt"/>
                          <a:ea typeface="+mn-ea"/>
                          <a:cs typeface="+mn-cs"/>
                        </a:rPr>
                        <a:t>Obtain original title deed, Execution of documents, vetting of document by legal department. In the case of Large Borrowers, whether "Legal Audit" has been conducted. Also check the concurrent audit report in this regard.</a:t>
                      </a:r>
                    </a:p>
                    <a:p>
                      <a:pPr lvl="0"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474110">
                <a:tc>
                  <a:txBody>
                    <a:bodyPr/>
                    <a:lstStyle/>
                    <a:p>
                      <a:r>
                        <a:rPr lang="en-US" dirty="0"/>
                        <a:t>( 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Did the bank provide loans to companies for buy-back of shares/securities?</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2000" kern="1200" dirty="0">
                          <a:solidFill>
                            <a:schemeClr val="dk1"/>
                          </a:solidFill>
                          <a:effectLst/>
                          <a:latin typeface="+mn-lt"/>
                          <a:ea typeface="+mn-ea"/>
                          <a:cs typeface="+mn-cs"/>
                        </a:rPr>
                        <a:t>Before commencement of Audit at the branch, called for the information</a:t>
                      </a:r>
                      <a:r>
                        <a:rPr lang="en-US" sz="2000" b="1" kern="1200" dirty="0">
                          <a:solidFill>
                            <a:schemeClr val="dk1"/>
                          </a:solidFill>
                          <a:effectLst/>
                          <a:latin typeface="+mn-lt"/>
                          <a:ea typeface="+mn-ea"/>
                          <a:cs typeface="+mn-cs"/>
                        </a:rPr>
                        <a:t>.</a:t>
                      </a:r>
                    </a:p>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474110">
                <a:tc>
                  <a:txBody>
                    <a:bodyPr/>
                    <a:lstStyle/>
                    <a:p>
                      <a:r>
                        <a:rPr lang="en-US" dirty="0"/>
                        <a:t>D)</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3200" b="1" i="1" kern="1200" dirty="0">
                          <a:solidFill>
                            <a:schemeClr val="dk1"/>
                          </a:solidFill>
                          <a:effectLst/>
                          <a:latin typeface="Arial Rounded MT Bold" panose="020F0704030504030204" pitchFamily="34" charset="0"/>
                          <a:ea typeface="+mn-ea"/>
                          <a:cs typeface="+mn-cs"/>
                        </a:rPr>
                        <a:t>Documentation</a:t>
                      </a:r>
                      <a:endParaRPr lang="en-IN" sz="32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6099402"/>
                  </a:ext>
                </a:extLst>
              </a:tr>
              <a:tr h="474110">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In the cases examined by you, have you come across instances of:</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3204609"/>
                  </a:ext>
                </a:extLst>
              </a:tr>
            </a:tbl>
          </a:graphicData>
        </a:graphic>
      </p:graphicFrame>
    </p:spTree>
    <p:extLst>
      <p:ext uri="{BB962C8B-B14F-4D97-AF65-F5344CB8AC3E}">
        <p14:creationId xmlns:p14="http://schemas.microsoft.com/office/powerpoint/2010/main" val="7987610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018297274"/>
              </p:ext>
            </p:extLst>
          </p:nvPr>
        </p:nvGraphicFramePr>
        <p:xfrm>
          <a:off x="887104" y="1579474"/>
          <a:ext cx="10536072" cy="4521074"/>
        </p:xfrm>
        <a:graphic>
          <a:graphicData uri="http://schemas.openxmlformats.org/drawingml/2006/table">
            <a:tbl>
              <a:tblPr>
                <a:tableStyleId>{5C22544A-7EE6-4342-B048-85BDC9FD1C3A}</a:tableStyleId>
              </a:tblPr>
              <a:tblGrid>
                <a:gridCol w="957289">
                  <a:extLst>
                    <a:ext uri="{9D8B030D-6E8A-4147-A177-3AD203B41FA5}">
                      <a16:colId xmlns:a16="http://schemas.microsoft.com/office/drawing/2014/main" val="567958520"/>
                    </a:ext>
                  </a:extLst>
                </a:gridCol>
                <a:gridCol w="3644379">
                  <a:extLst>
                    <a:ext uri="{9D8B030D-6E8A-4147-A177-3AD203B41FA5}">
                      <a16:colId xmlns:a16="http://schemas.microsoft.com/office/drawing/2014/main" val="1666639779"/>
                    </a:ext>
                  </a:extLst>
                </a:gridCol>
                <a:gridCol w="530735">
                  <a:extLst>
                    <a:ext uri="{9D8B030D-6E8A-4147-A177-3AD203B41FA5}">
                      <a16:colId xmlns:a16="http://schemas.microsoft.com/office/drawing/2014/main" val="249110400"/>
                    </a:ext>
                  </a:extLst>
                </a:gridCol>
                <a:gridCol w="2724440">
                  <a:extLst>
                    <a:ext uri="{9D8B030D-6E8A-4147-A177-3AD203B41FA5}">
                      <a16:colId xmlns:a16="http://schemas.microsoft.com/office/drawing/2014/main" val="192263544"/>
                    </a:ext>
                  </a:extLst>
                </a:gridCol>
                <a:gridCol w="2679229">
                  <a:extLst>
                    <a:ext uri="{9D8B030D-6E8A-4147-A177-3AD203B41FA5}">
                      <a16:colId xmlns:a16="http://schemas.microsoft.com/office/drawing/2014/main" val="1805967979"/>
                    </a:ext>
                  </a:extLst>
                </a:gridCol>
              </a:tblGrid>
              <a:tr h="623090">
                <a:tc gridSpan="2">
                  <a:txBody>
                    <a:bodyPr/>
                    <a:lstStyle/>
                    <a:p>
                      <a:pPr algn="ctr"/>
                      <a:r>
                        <a:rPr lang="en-US" sz="2000" b="1" kern="1200" dirty="0">
                          <a:solidFill>
                            <a:schemeClr val="dk1"/>
                          </a:solidFill>
                          <a:effectLst/>
                          <a:latin typeface="Arial Rounded MT Bold" panose="020F0704030504030204" pitchFamily="34" charset="0"/>
                          <a:ea typeface="+mn-ea"/>
                          <a:cs typeface="+mn-cs"/>
                        </a:rPr>
                        <a:t>Particulars</a:t>
                      </a:r>
                      <a:endParaRPr lang="en-IN" sz="2000" dirty="0">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2000" b="1" kern="1200" dirty="0">
                          <a:solidFill>
                            <a:schemeClr val="dk1"/>
                          </a:solidFill>
                          <a:effectLst/>
                          <a:latin typeface="Arial Rounded MT Bold" panose="020F0704030504030204" pitchFamily="34" charset="0"/>
                          <a:ea typeface="+mn-ea"/>
                          <a:cs typeface="+mn-cs"/>
                        </a:rPr>
                        <a:t>Methodology to be adopted</a:t>
                      </a:r>
                      <a:endParaRPr lang="en-IN" sz="2000" dirty="0">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0749725"/>
                  </a:ext>
                </a:extLst>
              </a:tr>
              <a:tr h="623090">
                <a:tc>
                  <a:txBody>
                    <a:bodyPr/>
                    <a:lstStyle/>
                    <a:p>
                      <a:r>
                        <a:rPr lang="en-US" dirty="0"/>
                        <a:t>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n>
                            <a:solidFill>
                              <a:sysClr val="windowText" lastClr="000000"/>
                            </a:solidFill>
                          </a:ln>
                        </a:rPr>
                        <a:t>Assets</a:t>
                      </a:r>
                      <a:endParaRPr lang="en-IN"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lang="en-US" dirty="0"/>
                        <a:t>Particulars</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7400271"/>
                  </a:ext>
                </a:extLst>
              </a:tr>
              <a:tr h="623090">
                <a:tc>
                  <a:txBody>
                    <a:bodyPr/>
                    <a:lstStyle/>
                    <a:p>
                      <a:r>
                        <a:rPr lang="en-US" dirty="0"/>
                        <a:t>1.</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ln>
                            <a:solidFill>
                              <a:sysClr val="windowText" lastClr="000000"/>
                            </a:solidFill>
                          </a:ln>
                        </a:rPr>
                        <a:t>Cash</a:t>
                      </a:r>
                      <a:endParaRPr lang="en-IN"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1175639"/>
                  </a:ext>
                </a:extLst>
              </a:tr>
              <a:tr h="2651804">
                <a:tc>
                  <a:txBody>
                    <a:bodyPr/>
                    <a:lstStyle/>
                    <a:p>
                      <a:r>
                        <a:rPr lang="en-US" dirty="0"/>
                        <a:t>(a)</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Does the system ensure that cash maintained is in effective joint custody of two or more officials, as per the instructions of the controlling authorities of the bank?</a:t>
                      </a:r>
                      <a:endParaRPr lang="en-IN"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342900" lvl="0" indent="-342900" algn="just">
                        <a:buFont typeface="Arial" panose="020B0604020202020204" pitchFamily="34" charset="0"/>
                        <a:buChar char="•"/>
                      </a:pPr>
                      <a:r>
                        <a:rPr lang="en-US" sz="1800" kern="1200" dirty="0">
                          <a:solidFill>
                            <a:schemeClr val="dk1"/>
                          </a:solidFill>
                          <a:effectLst/>
                          <a:latin typeface="+mn-lt"/>
                          <a:ea typeface="+mn-ea"/>
                          <a:cs typeface="+mn-cs"/>
                        </a:rPr>
                        <a:t>Check Banks Policy for joint custody of cash chest and ATM.</a:t>
                      </a:r>
                    </a:p>
                    <a:p>
                      <a:pPr lvl="0" algn="just"/>
                      <a:endParaRPr lang="en-IN" sz="18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1800" kern="1200" dirty="0">
                          <a:solidFill>
                            <a:schemeClr val="dk1"/>
                          </a:solidFill>
                          <a:effectLst/>
                          <a:latin typeface="+mn-lt"/>
                          <a:ea typeface="+mn-ea"/>
                          <a:cs typeface="+mn-cs"/>
                        </a:rPr>
                        <a:t>Verify the operations during your presence whether joint custody is effective.</a:t>
                      </a:r>
                    </a:p>
                    <a:p>
                      <a:pPr lvl="0" algn="just"/>
                      <a:endParaRPr lang="en-IN" sz="1800"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1800" kern="1200" dirty="0">
                          <a:solidFill>
                            <a:schemeClr val="dk1"/>
                          </a:solidFill>
                          <a:effectLst/>
                          <a:latin typeface="+mn-lt"/>
                          <a:ea typeface="+mn-ea"/>
                          <a:cs typeface="+mn-cs"/>
                        </a:rPr>
                        <a:t>Verify whether the cash vaults are opened / closed / operated jointly by two officials and comment (Comment on Key Register, if any)</a:t>
                      </a:r>
                      <a:endParaRPr lang="en-IN"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3203657"/>
                  </a:ext>
                </a:extLst>
              </a:tr>
            </a:tbl>
          </a:graphicData>
        </a:graphic>
      </p:graphicFrame>
    </p:spTree>
    <p:extLst>
      <p:ext uri="{BB962C8B-B14F-4D97-AF65-F5344CB8AC3E}">
        <p14:creationId xmlns:p14="http://schemas.microsoft.com/office/powerpoint/2010/main" val="23025256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150765137"/>
              </p:ext>
            </p:extLst>
          </p:nvPr>
        </p:nvGraphicFramePr>
        <p:xfrm>
          <a:off x="821635" y="1279129"/>
          <a:ext cx="10601541" cy="5015630"/>
        </p:xfrm>
        <a:graphic>
          <a:graphicData uri="http://schemas.openxmlformats.org/drawingml/2006/table">
            <a:tbl>
              <a:tblPr>
                <a:tableStyleId>{5C22544A-7EE6-4342-B048-85BDC9FD1C3A}</a:tableStyleId>
              </a:tblPr>
              <a:tblGrid>
                <a:gridCol w="692840">
                  <a:extLst>
                    <a:ext uri="{9D8B030D-6E8A-4147-A177-3AD203B41FA5}">
                      <a16:colId xmlns:a16="http://schemas.microsoft.com/office/drawing/2014/main" val="567958520"/>
                    </a:ext>
                  </a:extLst>
                </a:gridCol>
                <a:gridCol w="449516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704934">
                <a:tc>
                  <a:txBody>
                    <a:bodyPr/>
                    <a:lstStyle/>
                    <a:p>
                      <a:r>
                        <a:rPr lang="en-US" dirty="0"/>
                        <a:t>(</a:t>
                      </a:r>
                      <a:r>
                        <a:rPr lang="en-US" dirty="0" err="1"/>
                        <a:t>i</a:t>
                      </a:r>
                      <a:r>
                        <a:rPr lang="en-US" dirty="0"/>
                        <a: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Credit facilities released by the branch without execution of all the necessary documents. If so, give details of such cases.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r>
                        <a:rPr lang="en-US" sz="2000" kern="1200" dirty="0">
                          <a:solidFill>
                            <a:schemeClr val="dk1"/>
                          </a:solidFill>
                          <a:effectLst/>
                          <a:latin typeface="+mn-lt"/>
                          <a:ea typeface="+mn-ea"/>
                          <a:cs typeface="+mn-cs"/>
                        </a:rPr>
                        <a:t>Concurrent Audit Report/Inspection Report may be referred for identification of the cases.</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474110">
                <a:tc>
                  <a:txBody>
                    <a:bodyPr/>
                    <a:lstStyle/>
                    <a:p>
                      <a:r>
                        <a:rPr lang="en-US" dirty="0"/>
                        <a:t>( 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Deficiencies in documentation, including non-registration of charges, non- obtaining guarantees etc.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2000" kern="1200" dirty="0">
                          <a:solidFill>
                            <a:schemeClr val="dk1"/>
                          </a:solidFill>
                          <a:effectLst/>
                          <a:latin typeface="+mn-lt"/>
                          <a:ea typeface="+mn-ea"/>
                          <a:cs typeface="+mn-cs"/>
                        </a:rPr>
                        <a:t>Concurrent Audit Report/Inspection Report may be referred for identification of the cases.</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474110">
                <a:tc>
                  <a:txBody>
                    <a:bodyPr/>
                    <a:lstStyle/>
                    <a:p>
                      <a:r>
                        <a:rPr lang="en-US" dirty="0"/>
                        <a:t>(iii)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Advances against lien of deposits have been granted without marking a lien on the bank’s deposit receipts  or other documents like LIC, NSC </a:t>
                      </a:r>
                      <a:r>
                        <a:rPr lang="en-US" sz="2000" kern="1200" dirty="0" err="1">
                          <a:solidFill>
                            <a:schemeClr val="dk1"/>
                          </a:solidFill>
                          <a:effectLst/>
                          <a:latin typeface="+mn-lt"/>
                          <a:ea typeface="+mn-ea"/>
                          <a:cs typeface="+mn-cs"/>
                        </a:rPr>
                        <a:t>etc</a:t>
                      </a:r>
                      <a:r>
                        <a:rPr lang="en-US" sz="2000" kern="1200" dirty="0">
                          <a:solidFill>
                            <a:schemeClr val="dk1"/>
                          </a:solidFill>
                          <a:effectLst/>
                          <a:latin typeface="+mn-lt"/>
                          <a:ea typeface="+mn-ea"/>
                          <a:cs typeface="+mn-cs"/>
                        </a:rPr>
                        <a:t>, in accordance with the guidelines of the controlling authorities. (if so details of the Accounts)of the bank.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Concurrent Audit Report/Inspection Report may be referred for identification of the cases.</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 </a:t>
                      </a:r>
                      <a:endParaRPr lang="en-IN" sz="2000" kern="1200" dirty="0">
                        <a:solidFill>
                          <a:schemeClr val="dk1"/>
                        </a:solidFill>
                        <a:effectLst/>
                        <a:latin typeface="+mn-lt"/>
                        <a:ea typeface="+mn-ea"/>
                        <a:cs typeface="+mn-cs"/>
                      </a:endParaRPr>
                    </a:p>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6099402"/>
                  </a:ext>
                </a:extLst>
              </a:tr>
              <a:tr h="474110">
                <a:tc>
                  <a:txBody>
                    <a:bodyPr/>
                    <a:lstStyle/>
                    <a:p>
                      <a:r>
                        <a:rPr lang="en-US" dirty="0"/>
                        <a:t>(e)</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i="1" kern="1200" dirty="0">
                          <a:solidFill>
                            <a:schemeClr val="dk1"/>
                          </a:solidFill>
                          <a:effectLst/>
                          <a:latin typeface="Arial Rounded MT Bold" panose="020F0704030504030204" pitchFamily="34" charset="0"/>
                          <a:ea typeface="+mn-ea"/>
                          <a:cs typeface="+mn-cs"/>
                        </a:rPr>
                        <a:t>Review/Monitoring/Supervision</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3204609"/>
                  </a:ext>
                </a:extLst>
              </a:tr>
            </a:tbl>
          </a:graphicData>
        </a:graphic>
      </p:graphicFrame>
    </p:spTree>
    <p:extLst>
      <p:ext uri="{BB962C8B-B14F-4D97-AF65-F5344CB8AC3E}">
        <p14:creationId xmlns:p14="http://schemas.microsoft.com/office/powerpoint/2010/main" val="33831722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98789907"/>
              </p:ext>
            </p:extLst>
          </p:nvPr>
        </p:nvGraphicFramePr>
        <p:xfrm>
          <a:off x="821635" y="1279129"/>
          <a:ext cx="10601541" cy="6096000"/>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644666">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042040">
                <a:tc>
                  <a:txBody>
                    <a:bodyPr/>
                    <a:lstStyle/>
                    <a:p>
                      <a:r>
                        <a:rPr lang="en-US" dirty="0"/>
                        <a:t>(</a:t>
                      </a:r>
                      <a:r>
                        <a:rPr lang="en-US" dirty="0" err="1"/>
                        <a:t>i</a:t>
                      </a:r>
                      <a:r>
                        <a:rPr lang="en-US" dirty="0"/>
                        <a: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Is the procedure laid down by the controlling authorities of the bank, for periodic review of advances, including periodic	balance	confirmation/ acknowledgement of debts, followed by the branch? Provide analysis of the accounts overdue for review/renewal. What, in your opinion, are major</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shortcomings in monitoring, etc.</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3">
                  <a:txBody>
                    <a:bodyPr/>
                    <a:lstStyle/>
                    <a:p>
                      <a:pPr marL="342900" lvl="0" indent="-342900" algn="just">
                        <a:buFont typeface="Arial" panose="020B0604020202020204" pitchFamily="34" charset="0"/>
                        <a:buChar char="•"/>
                      </a:pPr>
                      <a:r>
                        <a:rPr lang="en-US" sz="2000" b="1" kern="1200" dirty="0">
                          <a:solidFill>
                            <a:schemeClr val="dk1"/>
                          </a:solidFill>
                          <a:effectLst/>
                          <a:latin typeface="+mn-lt"/>
                          <a:ea typeface="+mn-ea"/>
                          <a:cs typeface="+mn-cs"/>
                        </a:rPr>
                        <a:t>Check whether the branch has followed operating instructions for monitoring of advances issued by H.O</a:t>
                      </a:r>
                      <a:endParaRPr lang="en-IN" sz="2000" b="1"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2000" b="1" kern="1200" dirty="0">
                          <a:solidFill>
                            <a:schemeClr val="dk1"/>
                          </a:solidFill>
                          <a:effectLst/>
                          <a:latin typeface="+mn-lt"/>
                          <a:ea typeface="+mn-ea"/>
                          <a:cs typeface="+mn-cs"/>
                        </a:rPr>
                        <a:t>Check adverse remarks of auditors / inspectors are rectified /complied before renewal. The latest Financial Statements, Stock Statements, Insurance Policies </a:t>
                      </a:r>
                      <a:r>
                        <a:rPr lang="en-US" sz="2000" b="1" kern="1200" dirty="0" err="1">
                          <a:solidFill>
                            <a:schemeClr val="dk1"/>
                          </a:solidFill>
                          <a:effectLst/>
                          <a:latin typeface="+mn-lt"/>
                          <a:ea typeface="+mn-ea"/>
                          <a:cs typeface="+mn-cs"/>
                        </a:rPr>
                        <a:t>etc</a:t>
                      </a:r>
                      <a:r>
                        <a:rPr lang="en-US" sz="2000" b="1" kern="1200" dirty="0">
                          <a:solidFill>
                            <a:schemeClr val="dk1"/>
                          </a:solidFill>
                          <a:effectLst/>
                          <a:latin typeface="+mn-lt"/>
                          <a:ea typeface="+mn-ea"/>
                          <a:cs typeface="+mn-cs"/>
                        </a:rPr>
                        <a:t> are available in the file.</a:t>
                      </a:r>
                    </a:p>
                    <a:p>
                      <a:pPr marL="342900" lvl="0" indent="-342900" algn="just">
                        <a:buFont typeface="Arial" panose="020B0604020202020204" pitchFamily="34" charset="0"/>
                        <a:buChar char="•"/>
                      </a:pPr>
                      <a:r>
                        <a:rPr lang="en-US" sz="2000" b="1" kern="1200" dirty="0">
                          <a:solidFill>
                            <a:schemeClr val="dk1"/>
                          </a:solidFill>
                          <a:effectLst/>
                          <a:latin typeface="+mn-lt"/>
                          <a:ea typeface="+mn-ea"/>
                          <a:cs typeface="+mn-cs"/>
                        </a:rPr>
                        <a:t>Balance Confirmation / Acknowledgement of Debt is not time barred.</a:t>
                      </a:r>
                      <a:endParaRPr lang="en-IN" sz="2000" b="1"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2000" b="1" kern="1200" dirty="0">
                          <a:solidFill>
                            <a:schemeClr val="dk1"/>
                          </a:solidFill>
                          <a:effectLst/>
                          <a:latin typeface="+mn-lt"/>
                          <a:ea typeface="+mn-ea"/>
                          <a:cs typeface="+mn-cs"/>
                        </a:rPr>
                        <a:t>Check prints from CBS regarding noncompliance and verify.</a:t>
                      </a:r>
                      <a:endParaRPr lang="en-IN" sz="2000" b="1"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2000" b="1" kern="1200" dirty="0">
                          <a:solidFill>
                            <a:schemeClr val="dk1"/>
                          </a:solidFill>
                          <a:effectLst/>
                          <a:latin typeface="+mn-lt"/>
                          <a:ea typeface="+mn-ea"/>
                          <a:cs typeface="+mn-cs"/>
                        </a:rPr>
                        <a:t>Date/Month on which the review was done may be obtained.(If renewal is due over 180 days, the A/C to be classified as NPA.)</a:t>
                      </a:r>
                      <a:endParaRPr lang="en-IN" sz="2000" b="1" kern="1200" dirty="0">
                        <a:solidFill>
                          <a:schemeClr val="dk1"/>
                        </a:solidFill>
                        <a:effectLst/>
                        <a:latin typeface="+mn-lt"/>
                        <a:ea typeface="+mn-ea"/>
                        <a:cs typeface="+mn-cs"/>
                      </a:endParaRPr>
                    </a:p>
                    <a:p>
                      <a:pPr algn="just"/>
                      <a:endParaRPr lang="en-IN" sz="2000" b="1" kern="1200" dirty="0">
                        <a:solidFill>
                          <a:schemeClr val="dk1"/>
                        </a:solidFill>
                        <a:effectLst/>
                        <a:latin typeface="+mn-lt"/>
                        <a:ea typeface="+mn-ea"/>
                        <a:cs typeface="+mn-cs"/>
                      </a:endParaRPr>
                    </a:p>
                    <a:p>
                      <a:pPr lvl="0" algn="just"/>
                      <a:endParaRPr lang="en-IN" sz="2000" b="1"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474110">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a) between 3 to 6 months, and</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474110">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b) over 6 months</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62230" marR="43815" algn="just">
                        <a:lnSpc>
                          <a:spcPct val="106000"/>
                        </a:lnSpc>
                        <a:spcBef>
                          <a:spcPts val="0"/>
                        </a:spcBef>
                        <a:spcAft>
                          <a:spcPts val="0"/>
                        </a:spcAft>
                      </a:pP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76099402"/>
                  </a:ext>
                </a:extLst>
              </a:tr>
            </a:tbl>
          </a:graphicData>
        </a:graphic>
      </p:graphicFrame>
    </p:spTree>
    <p:extLst>
      <p:ext uri="{BB962C8B-B14F-4D97-AF65-F5344CB8AC3E}">
        <p14:creationId xmlns:p14="http://schemas.microsoft.com/office/powerpoint/2010/main" val="231669961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815461258"/>
              </p:ext>
            </p:extLst>
          </p:nvPr>
        </p:nvGraphicFramePr>
        <p:xfrm>
          <a:off x="821635" y="888047"/>
          <a:ext cx="10601541" cy="5969953"/>
        </p:xfrm>
        <a:graphic>
          <a:graphicData uri="http://schemas.openxmlformats.org/drawingml/2006/table">
            <a:tbl>
              <a:tblPr>
                <a:tableStyleId>{5C22544A-7EE6-4342-B048-85BDC9FD1C3A}</a:tableStyleId>
              </a:tblPr>
              <a:tblGrid>
                <a:gridCol w="664265">
                  <a:extLst>
                    <a:ext uri="{9D8B030D-6E8A-4147-A177-3AD203B41FA5}">
                      <a16:colId xmlns:a16="http://schemas.microsoft.com/office/drawing/2014/main" val="567958520"/>
                    </a:ext>
                  </a:extLst>
                </a:gridCol>
                <a:gridCol w="4315293">
                  <a:extLst>
                    <a:ext uri="{9D8B030D-6E8A-4147-A177-3AD203B41FA5}">
                      <a16:colId xmlns:a16="http://schemas.microsoft.com/office/drawing/2014/main" val="1666639779"/>
                    </a:ext>
                  </a:extLst>
                </a:gridCol>
                <a:gridCol w="254833">
                  <a:extLst>
                    <a:ext uri="{9D8B030D-6E8A-4147-A177-3AD203B41FA5}">
                      <a16:colId xmlns:a16="http://schemas.microsoft.com/office/drawing/2014/main" val="249110400"/>
                    </a:ext>
                  </a:extLst>
                </a:gridCol>
                <a:gridCol w="5367150">
                  <a:extLst>
                    <a:ext uri="{9D8B030D-6E8A-4147-A177-3AD203B41FA5}">
                      <a16:colId xmlns:a16="http://schemas.microsoft.com/office/drawing/2014/main" val="192263544"/>
                    </a:ext>
                  </a:extLst>
                </a:gridCol>
              </a:tblGrid>
              <a:tr h="1042040">
                <a:tc>
                  <a:txBody>
                    <a:bodyPr/>
                    <a:lstStyle/>
                    <a:p>
                      <a:r>
                        <a:rPr lang="en-US" dirty="0"/>
                        <a:t>(ii)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Are the stock/book debt statements and other periodic operational data and financial statements, etc., received regularly from the borrowers and duly scrutinized? Is	suitable action taken based on such scrutiny in appropriate cases?</a:t>
                      </a:r>
                      <a:endParaRPr lang="en-IN" sz="20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Is the DP properly computed?</a:t>
                      </a:r>
                      <a:endParaRPr lang="en-IN" sz="20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Whether	the	latest	audited financial statements are obtained for accounts reviewed / renewed during the year?</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
                        <a:buFont typeface="Wingdings" panose="05000000000000000000" pitchFamily="2" charset="2"/>
                        <a:buChar char="§"/>
                      </a:pPr>
                      <a:r>
                        <a:rPr lang="en-IN" sz="2000" kern="1200" dirty="0">
                          <a:solidFill>
                            <a:schemeClr val="dk1"/>
                          </a:solidFill>
                          <a:effectLst/>
                          <a:latin typeface="+mn-lt"/>
                          <a:ea typeface="+mn-ea"/>
                          <a:cs typeface="+mn-cs"/>
                        </a:rPr>
                        <a:t>Dates of submission of various periodic data like monthly stock statement, Quarterly information system etc are mentioned in the Sanctioned letters. Stipulation of penalty  for delay in submission is also mentioned in the sanctioned letter. Check for delay in submission of periodic data, whether system is automatically imposed penalty or manually fed in the  system.</a:t>
                      </a:r>
                    </a:p>
                    <a:p>
                      <a:pPr marL="342900" lvl="0" indent="-342900" algn="just">
                        <a:buFont typeface="Wingdings" panose="05000000000000000000" pitchFamily="2" charset="2"/>
                        <a:buChar char="§"/>
                      </a:pPr>
                      <a:r>
                        <a:rPr lang="en-IN" sz="2000" kern="1200" dirty="0">
                          <a:solidFill>
                            <a:schemeClr val="dk1"/>
                          </a:solidFill>
                          <a:effectLst/>
                          <a:latin typeface="+mn-lt"/>
                          <a:ea typeface="+mn-ea"/>
                          <a:cs typeface="+mn-cs"/>
                        </a:rPr>
                        <a:t>For D.P calculation, check whether sundry credit balance, Debtors over 90 days etc, as per terms of sanction, have been considered.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474110">
                <a:tc>
                  <a:txBody>
                    <a:bodyPr/>
                    <a:lstStyle/>
                    <a:p>
                      <a:r>
                        <a:rPr lang="en-US" dirty="0"/>
                        <a:t>( 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Whether there exists a system of obtaining reports on stock audits periodically?</a:t>
                      </a:r>
                      <a:endParaRPr lang="en-IN" sz="20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If so, whether the branch has complied with such system?</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2000" kern="1200" dirty="0">
                          <a:solidFill>
                            <a:schemeClr val="dk1"/>
                          </a:solidFill>
                          <a:effectLst/>
                          <a:latin typeface="+mn-lt"/>
                          <a:ea typeface="+mn-ea"/>
                          <a:cs typeface="+mn-cs"/>
                        </a:rPr>
                        <a:t>Stock Audit is applicable for the borrowers availing working capital facilities Rs 5 crore and above. Also, for Loan above Rs 250 Crore, ASM is appointed. To collect the required information from the branch and review those reports.</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bl>
          </a:graphicData>
        </a:graphic>
      </p:graphicFrame>
    </p:spTree>
    <p:extLst>
      <p:ext uri="{BB962C8B-B14F-4D97-AF65-F5344CB8AC3E}">
        <p14:creationId xmlns:p14="http://schemas.microsoft.com/office/powerpoint/2010/main" val="333238385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367850753"/>
              </p:ext>
            </p:extLst>
          </p:nvPr>
        </p:nvGraphicFramePr>
        <p:xfrm>
          <a:off x="821635" y="803618"/>
          <a:ext cx="10605674" cy="5729591"/>
        </p:xfrm>
        <a:graphic>
          <a:graphicData uri="http://schemas.openxmlformats.org/drawingml/2006/table">
            <a:tbl>
              <a:tblPr>
                <a:tableStyleId>{5C22544A-7EE6-4342-B048-85BDC9FD1C3A}</a:tableStyleId>
              </a:tblPr>
              <a:tblGrid>
                <a:gridCol w="721103">
                  <a:extLst>
                    <a:ext uri="{9D8B030D-6E8A-4147-A177-3AD203B41FA5}">
                      <a16:colId xmlns:a16="http://schemas.microsoft.com/office/drawing/2014/main" val="567958520"/>
                    </a:ext>
                  </a:extLst>
                </a:gridCol>
                <a:gridCol w="4363948">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312343">
                  <a:extLst>
                    <a:ext uri="{9D8B030D-6E8A-4147-A177-3AD203B41FA5}">
                      <a16:colId xmlns:a16="http://schemas.microsoft.com/office/drawing/2014/main" val="192263544"/>
                    </a:ext>
                  </a:extLst>
                </a:gridCol>
              </a:tblGrid>
              <a:tr h="1785494">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lvl="0" indent="-285750" algn="just">
                        <a:buFont typeface="Arial" panose="020B0604020202020204" pitchFamily="34" charset="0"/>
                        <a:buChar char="•"/>
                      </a:pPr>
                      <a:r>
                        <a:rPr lang="en-US" sz="1800" kern="1200" dirty="0">
                          <a:solidFill>
                            <a:schemeClr val="dk1"/>
                          </a:solidFill>
                          <a:effectLst/>
                          <a:latin typeface="Calibri" panose="020F0502020204030204" pitchFamily="34" charset="0"/>
                          <a:ea typeface="+mn-ea"/>
                          <a:cs typeface="Calibri" panose="020F0502020204030204" pitchFamily="34" charset="0"/>
                        </a:rPr>
                        <a:t>Details of:</a:t>
                      </a:r>
                      <a:endParaRPr lang="en-IN" sz="1800" kern="1200" dirty="0">
                        <a:solidFill>
                          <a:schemeClr val="dk1"/>
                        </a:solidFill>
                        <a:effectLst/>
                        <a:latin typeface="Calibri" panose="020F0502020204030204" pitchFamily="34" charset="0"/>
                        <a:ea typeface="+mn-ea"/>
                        <a:cs typeface="Calibri" panose="020F0502020204030204" pitchFamily="34" charset="0"/>
                      </a:endParaRPr>
                    </a:p>
                    <a:p>
                      <a:pPr marL="285750" lvl="0" indent="-285750" algn="just">
                        <a:buFont typeface="Arial" panose="020B0604020202020204" pitchFamily="34" charset="0"/>
                        <a:buChar char="•"/>
                      </a:pPr>
                      <a:r>
                        <a:rPr lang="en-US" sz="1800" kern="1200" dirty="0">
                          <a:solidFill>
                            <a:schemeClr val="dk1"/>
                          </a:solidFill>
                          <a:effectLst/>
                          <a:latin typeface="Calibri" panose="020F0502020204030204" pitchFamily="34" charset="0"/>
                          <a:ea typeface="+mn-ea"/>
                          <a:cs typeface="Calibri" panose="020F0502020204030204" pitchFamily="34" charset="0"/>
                        </a:rPr>
                        <a:t>cases	where	stock	audit	was required but was not conducted</a:t>
                      </a:r>
                      <a:endParaRPr lang="en-IN" sz="1800" kern="1200" dirty="0">
                        <a:solidFill>
                          <a:schemeClr val="dk1"/>
                        </a:solidFill>
                        <a:effectLst/>
                        <a:latin typeface="Calibri" panose="020F0502020204030204" pitchFamily="34" charset="0"/>
                        <a:ea typeface="+mn-ea"/>
                        <a:cs typeface="Calibri" panose="020F0502020204030204" pitchFamily="34" charset="0"/>
                      </a:endParaRPr>
                    </a:p>
                    <a:p>
                      <a:pPr marL="285750" lvl="0" indent="-285750" algn="just">
                        <a:buFont typeface="Arial" panose="020B0604020202020204" pitchFamily="34" charset="0"/>
                        <a:buChar char="•"/>
                      </a:pPr>
                      <a:r>
                        <a:rPr lang="en-US" sz="1800" kern="1200" dirty="0">
                          <a:solidFill>
                            <a:schemeClr val="dk1"/>
                          </a:solidFill>
                          <a:effectLst/>
                          <a:latin typeface="Calibri" panose="020F0502020204030204" pitchFamily="34" charset="0"/>
                          <a:ea typeface="+mn-ea"/>
                          <a:cs typeface="Calibri" panose="020F0502020204030204" pitchFamily="34" charset="0"/>
                        </a:rPr>
                        <a:t>where stock audit was conducted</a:t>
                      </a:r>
                      <a:endParaRPr lang="en-IN" sz="1800" kern="1200" dirty="0">
                        <a:solidFill>
                          <a:schemeClr val="dk1"/>
                        </a:solidFill>
                        <a:effectLst/>
                        <a:latin typeface="Calibri" panose="020F0502020204030204" pitchFamily="34" charset="0"/>
                        <a:ea typeface="+mn-ea"/>
                        <a:cs typeface="Calibri" panose="020F0502020204030204" pitchFamily="34" charset="0"/>
                      </a:endParaRPr>
                    </a:p>
                    <a:p>
                      <a:pPr algn="just"/>
                      <a:r>
                        <a:rPr lang="en-US" sz="1800" kern="1200" dirty="0">
                          <a:solidFill>
                            <a:schemeClr val="dk1"/>
                          </a:solidFill>
                          <a:effectLst/>
                          <a:latin typeface="Calibri" panose="020F0502020204030204" pitchFamily="34" charset="0"/>
                          <a:ea typeface="+mn-ea"/>
                          <a:cs typeface="Calibri" panose="020F0502020204030204" pitchFamily="34" charset="0"/>
                        </a:rPr>
                        <a:t>but no action was taken on adverse features</a:t>
                      </a:r>
                      <a:endParaRPr lang="en-IN" sz="1800"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r>
                        <a:rPr lang="en-IN" sz="1800" kern="1200" dirty="0">
                          <a:solidFill>
                            <a:schemeClr val="dk1"/>
                          </a:solidFill>
                          <a:effectLst/>
                          <a:latin typeface="Calibri" panose="020F0502020204030204" pitchFamily="34" charset="0"/>
                          <a:ea typeface="+mn-ea"/>
                          <a:cs typeface="Calibri" panose="020F0502020204030204" pitchFamily="34" charset="0"/>
                        </a:rPr>
                        <a:t>Call for the list of the borrowers where stock audit conducted in writing and find out whether all the reports received by the branch. If not , report the cases in </a:t>
                      </a:r>
                      <a:r>
                        <a:rPr lang="en-IN" sz="1800" kern="1200" err="1">
                          <a:solidFill>
                            <a:schemeClr val="dk1"/>
                          </a:solidFill>
                          <a:effectLst/>
                          <a:latin typeface="Calibri" panose="020F0502020204030204" pitchFamily="34" charset="0"/>
                          <a:ea typeface="+mn-ea"/>
                          <a:cs typeface="Calibri" panose="020F0502020204030204" pitchFamily="34" charset="0"/>
                        </a:rPr>
                        <a:t>LFAR</a:t>
                      </a:r>
                      <a:r>
                        <a:rPr lang="en-IN" sz="1800" kern="1200">
                          <a:solidFill>
                            <a:schemeClr val="dk1"/>
                          </a:solidFill>
                          <a:effectLst/>
                          <a:latin typeface="Calibri" panose="020F0502020204030204" pitchFamily="34" charset="0"/>
                          <a:ea typeface="+mn-ea"/>
                          <a:cs typeface="Calibri" panose="020F0502020204030204" pitchFamily="34" charset="0"/>
                        </a:rPr>
                        <a:t>. Also </a:t>
                      </a:r>
                      <a:r>
                        <a:rPr lang="en-IN" sz="1800" kern="1200" dirty="0">
                          <a:solidFill>
                            <a:schemeClr val="dk1"/>
                          </a:solidFill>
                          <a:effectLst/>
                          <a:latin typeface="Calibri" panose="020F0502020204030204" pitchFamily="34" charset="0"/>
                          <a:ea typeface="+mn-ea"/>
                          <a:cs typeface="Calibri" panose="020F0502020204030204" pitchFamily="34" charset="0"/>
                        </a:rPr>
                        <a:t>report the cases </a:t>
                      </a:r>
                      <a:r>
                        <a:rPr lang="en-US" sz="1800" kern="1200" dirty="0">
                          <a:solidFill>
                            <a:schemeClr val="dk1"/>
                          </a:solidFill>
                          <a:effectLst/>
                          <a:latin typeface="Calibri" panose="020F0502020204030204" pitchFamily="34" charset="0"/>
                          <a:ea typeface="+mn-ea"/>
                          <a:cs typeface="Calibri" panose="020F0502020204030204" pitchFamily="34" charset="0"/>
                        </a:rPr>
                        <a:t>no action was taken     for the adverse features reported in report and effect on the accounts of the borrower.</a:t>
                      </a:r>
                      <a:endParaRPr lang="en-IN" sz="1800" kern="1200" dirty="0">
                        <a:solidFill>
                          <a:schemeClr val="dk1"/>
                        </a:solidFill>
                        <a:effectLst/>
                        <a:latin typeface="Calibri" panose="020F0502020204030204" pitchFamily="34" charset="0"/>
                        <a:ea typeface="+mn-ea"/>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1274011">
                <a:tc>
                  <a:txBody>
                    <a:bodyPr/>
                    <a:lstStyle/>
                    <a:p>
                      <a:r>
                        <a:rPr lang="en-US" dirty="0"/>
                        <a:t>( iv)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1800" kern="1200" dirty="0">
                          <a:solidFill>
                            <a:schemeClr val="dk1"/>
                          </a:solidFill>
                          <a:effectLst/>
                          <a:latin typeface="Calibri" panose="020F0502020204030204" pitchFamily="34" charset="0"/>
                          <a:ea typeface="+mn-ea"/>
                          <a:cs typeface="Calibri" panose="020F0502020204030204" pitchFamily="34" charset="0"/>
                        </a:rPr>
                        <a:t>Indicate the cases of advances to non- corporate entities with limits beyond that is set by the bank where the branch has not obtained the duly audited accounts of borrowers.</a:t>
                      </a:r>
                      <a:endParaRPr lang="en-IN" sz="1800"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1800" kern="1200" dirty="0">
                          <a:solidFill>
                            <a:schemeClr val="dk1"/>
                          </a:solidFill>
                          <a:effectLst/>
                          <a:latin typeface="Calibri" panose="020F0502020204030204" pitchFamily="34" charset="0"/>
                          <a:ea typeface="+mn-ea"/>
                          <a:cs typeface="Calibri" panose="020F0502020204030204" pitchFamily="34" charset="0"/>
                        </a:rPr>
                        <a:t>Call for the cases of loan to non- corporate entities with limits beyond that is set by the bank and whether branch has obtained audited financials of those non-corporate borrowers. If not to report.</a:t>
                      </a:r>
                      <a:endParaRPr lang="en-IN"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2481057">
                <a:tc>
                  <a:txBody>
                    <a:bodyPr/>
                    <a:lstStyle/>
                    <a:p>
                      <a:r>
                        <a:rPr lang="en-US" dirty="0"/>
                        <a:t>(v)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kern="1200" dirty="0">
                          <a:solidFill>
                            <a:schemeClr val="dk1"/>
                          </a:solidFill>
                          <a:effectLst/>
                          <a:latin typeface="Calibri" panose="020F0502020204030204" pitchFamily="34" charset="0"/>
                          <a:ea typeface="+mn-ea"/>
                          <a:cs typeface="Calibri" panose="020F0502020204030204" pitchFamily="34" charset="0"/>
                        </a:rPr>
                        <a:t>Does the branch have on its record, a </a:t>
                      </a:r>
                      <a:r>
                        <a:rPr lang="en-US" sz="1800" b="1" kern="1200" dirty="0">
                          <a:solidFill>
                            <a:schemeClr val="dk1"/>
                          </a:solidFill>
                          <a:effectLst/>
                          <a:latin typeface="Calibri" panose="020F0502020204030204" pitchFamily="34" charset="0"/>
                          <a:ea typeface="+mn-ea"/>
                          <a:cs typeface="Calibri" panose="020F0502020204030204" pitchFamily="34" charset="0"/>
                        </a:rPr>
                        <a:t>due diligence report</a:t>
                      </a:r>
                      <a:r>
                        <a:rPr lang="en-US" sz="1800" kern="1200" dirty="0">
                          <a:solidFill>
                            <a:schemeClr val="dk1"/>
                          </a:solidFill>
                          <a:effectLst/>
                          <a:latin typeface="Calibri" panose="020F0502020204030204" pitchFamily="34" charset="0"/>
                          <a:ea typeface="+mn-ea"/>
                          <a:cs typeface="Calibri" panose="020F0502020204030204" pitchFamily="34" charset="0"/>
                        </a:rPr>
                        <a:t> in the form and manner required by the Reserve Bank of India in respect of advances under consortium and multiple banking arrangements. Give the list of accounts where such certificate/report is not obtained or not available on record.</a:t>
                      </a:r>
                      <a:endParaRPr lang="en-IN" sz="1800" kern="1200" dirty="0">
                        <a:solidFill>
                          <a:schemeClr val="dk1"/>
                        </a:solidFill>
                        <a:effectLst/>
                        <a:latin typeface="Calibri" panose="020F0502020204030204" pitchFamily="34" charset="0"/>
                        <a:ea typeface="+mn-ea"/>
                        <a:cs typeface="Calibri" panose="020F0502020204030204" pitchFamily="34" charset="0"/>
                      </a:endParaRPr>
                    </a:p>
                    <a:p>
                      <a:pPr marL="0" lvl="0" indent="0" algn="just">
                        <a:buFont typeface="Arial" panose="020B0604020202020204" pitchFamily="34" charset="0"/>
                        <a:buNone/>
                      </a:pPr>
                      <a:endParaRPr lang="en-IN" sz="1800"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marR="0">
                        <a:lnSpc>
                          <a:spcPts val="1075"/>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algn="just"/>
                      <a:r>
                        <a:rPr lang="en-US" sz="1800" kern="1200" dirty="0">
                          <a:solidFill>
                            <a:schemeClr val="dk1"/>
                          </a:solidFill>
                          <a:effectLst/>
                          <a:latin typeface="+mn-lt"/>
                          <a:ea typeface="+mn-ea"/>
                          <a:cs typeface="+mn-cs"/>
                        </a:rPr>
                        <a:t>Call for the list of such cases where borrowers are availing finance from the branch under consortium arrangement or under multiple banking.</a:t>
                      </a:r>
                      <a:endParaRPr lang="en-IN" sz="1800" kern="1200" dirty="0">
                        <a:solidFill>
                          <a:schemeClr val="dk1"/>
                        </a:solidFill>
                        <a:effectLst/>
                        <a:latin typeface="+mn-lt"/>
                        <a:ea typeface="+mn-ea"/>
                        <a:cs typeface="+mn-cs"/>
                      </a:endParaRPr>
                    </a:p>
                    <a:p>
                      <a:pPr algn="just"/>
                      <a:r>
                        <a:rPr lang="en-US" sz="1800" kern="1200" dirty="0">
                          <a:solidFill>
                            <a:schemeClr val="dk1"/>
                          </a:solidFill>
                          <a:effectLst/>
                          <a:latin typeface="+mn-lt"/>
                          <a:ea typeface="+mn-ea"/>
                          <a:cs typeface="+mn-cs"/>
                        </a:rPr>
                        <a:t>Find out whether due diligence report has been obtained as per requirement of RBI. If not, list the cases</a:t>
                      </a:r>
                      <a:endParaRPr lang="en-IN" sz="1800" kern="1200" dirty="0">
                        <a:solidFill>
                          <a:schemeClr val="dk1"/>
                        </a:solidFill>
                        <a:effectLst/>
                        <a:latin typeface="+mn-lt"/>
                        <a:ea typeface="+mn-ea"/>
                        <a:cs typeface="+mn-cs"/>
                      </a:endParaRPr>
                    </a:p>
                    <a:p>
                      <a:pPr marL="22225" marR="0" algn="just">
                        <a:lnSpc>
                          <a:spcPts val="1075"/>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7045645"/>
                  </a:ext>
                </a:extLst>
              </a:tr>
            </a:tbl>
          </a:graphicData>
        </a:graphic>
      </p:graphicFrame>
    </p:spTree>
    <p:extLst>
      <p:ext uri="{BB962C8B-B14F-4D97-AF65-F5344CB8AC3E}">
        <p14:creationId xmlns:p14="http://schemas.microsoft.com/office/powerpoint/2010/main" val="10948729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613181184"/>
              </p:ext>
            </p:extLst>
          </p:nvPr>
        </p:nvGraphicFramePr>
        <p:xfrm>
          <a:off x="821635" y="1172803"/>
          <a:ext cx="10601541" cy="5555711"/>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644666">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399734">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2000" kern="1200" dirty="0">
                          <a:solidFill>
                            <a:schemeClr val="dk1"/>
                          </a:solidFill>
                          <a:effectLst/>
                          <a:latin typeface="+mn-lt"/>
                          <a:ea typeface="+mn-ea"/>
                          <a:cs typeface="+mn-cs"/>
                        </a:rPr>
                        <a:t>(In case, </a:t>
                      </a:r>
                      <a:r>
                        <a:rPr lang="en-US" sz="2000" b="1" kern="1200" dirty="0">
                          <a:solidFill>
                            <a:schemeClr val="dk1"/>
                          </a:solidFill>
                          <a:effectLst/>
                          <a:latin typeface="+mn-lt"/>
                          <a:ea typeface="+mn-ea"/>
                          <a:cs typeface="+mn-cs"/>
                        </a:rPr>
                        <a:t>the branch is not the lead bank, copy of certificate/report should be obtained from lead bank for review and record</a:t>
                      </a:r>
                      <a:r>
                        <a:rPr lang="en-US" sz="2000" kern="1200" dirty="0">
                          <a:solidFill>
                            <a:schemeClr val="dk1"/>
                          </a:solidFill>
                          <a:effectLst/>
                          <a:latin typeface="+mn-lt"/>
                          <a:ea typeface="+mn-ea"/>
                          <a:cs typeface="+mn-cs"/>
                        </a:rPr>
                        <a:t>)</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r>
                        <a:rPr lang="en-IN" sz="2000" kern="1200" dirty="0">
                          <a:solidFill>
                            <a:schemeClr val="dk1"/>
                          </a:solidFill>
                          <a:effectLst/>
                          <a:latin typeface="+mn-lt"/>
                          <a:ea typeface="+mn-ea"/>
                          <a:cs typeface="+mn-cs"/>
                        </a:rPr>
                        <a:t>If the branch is not lead bank, then obtain the certificate from the branch.</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1559132">
                <a:tc>
                  <a:txBody>
                    <a:bodyPr/>
                    <a:lstStyle/>
                    <a:p>
                      <a:r>
                        <a:rPr lang="en-US" dirty="0"/>
                        <a:t>( vi)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Has the inspection or physical verification of securities charged to the bank been carried out by the branch as per the procedure laid down by the controlling authorities of the bank?</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2000" kern="1200" dirty="0">
                          <a:solidFill>
                            <a:schemeClr val="dk1"/>
                          </a:solidFill>
                          <a:effectLst/>
                          <a:latin typeface="+mn-lt"/>
                          <a:ea typeface="+mn-ea"/>
                          <a:cs typeface="+mn-cs"/>
                        </a:rPr>
                        <a:t>Call for the </a:t>
                      </a:r>
                      <a:r>
                        <a:rPr lang="en-US" sz="2000" b="1" kern="1200" dirty="0">
                          <a:solidFill>
                            <a:schemeClr val="dk1"/>
                          </a:solidFill>
                          <a:effectLst/>
                          <a:latin typeface="+mn-lt"/>
                          <a:ea typeface="+mn-ea"/>
                          <a:cs typeface="+mn-cs"/>
                        </a:rPr>
                        <a:t>“Unit Visit Records”,</a:t>
                      </a:r>
                      <a:r>
                        <a:rPr lang="en-US" sz="2000" kern="1200" dirty="0">
                          <a:solidFill>
                            <a:schemeClr val="dk1"/>
                          </a:solidFill>
                          <a:effectLst/>
                          <a:latin typeface="+mn-lt"/>
                          <a:ea typeface="+mn-ea"/>
                          <a:cs typeface="+mn-cs"/>
                        </a:rPr>
                        <a:t> which detailed the units visited by the branch officials.</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2235737">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2000" kern="1200" dirty="0">
                          <a:solidFill>
                            <a:schemeClr val="dk1"/>
                          </a:solidFill>
                          <a:effectLst/>
                          <a:latin typeface="+mn-lt"/>
                          <a:ea typeface="+mn-ea"/>
                          <a:cs typeface="+mn-cs"/>
                        </a:rPr>
                        <a:t>Whether there is	a substantial deterioration in value of security during financial year as per latest valuation report in comparison with earlier valuation report on record?</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marR="0" algn="just">
                        <a:lnSpc>
                          <a:spcPts val="1075"/>
                        </a:lnSpc>
                        <a:spcBef>
                          <a:spcPts val="0"/>
                        </a:spcBef>
                        <a:spcAft>
                          <a:spcPts val="0"/>
                        </a:spcAft>
                      </a:pPr>
                      <a:endParaRPr lang="en-US" sz="2000" dirty="0">
                        <a:effectLst/>
                        <a:latin typeface="+mn-lt"/>
                        <a:ea typeface="Times New Roman" panose="02020603050405020304" pitchFamily="18" charset="0"/>
                        <a:cs typeface="Times New Roman" panose="02020603050405020304" pitchFamily="18" charset="0"/>
                      </a:endParaRPr>
                    </a:p>
                    <a:p>
                      <a:pPr marL="22225" marR="0" algn="just">
                        <a:lnSpc>
                          <a:spcPts val="1075"/>
                        </a:lnSpc>
                        <a:spcBef>
                          <a:spcPts val="0"/>
                        </a:spcBef>
                        <a:spcAft>
                          <a:spcPts val="0"/>
                        </a:spcAft>
                      </a:pPr>
                      <a:r>
                        <a:rPr lang="en-US" sz="2000" dirty="0">
                          <a:effectLst/>
                          <a:latin typeface="+mn-lt"/>
                          <a:ea typeface="Times New Roman" panose="02020603050405020304" pitchFamily="18" charset="0"/>
                          <a:cs typeface="Times New Roman" panose="02020603050405020304" pitchFamily="18" charset="0"/>
                        </a:rPr>
                        <a:t>Such cases to be reported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7045645"/>
                  </a:ext>
                </a:extLst>
              </a:tr>
            </a:tbl>
          </a:graphicData>
        </a:graphic>
      </p:graphicFrame>
    </p:spTree>
    <p:extLst>
      <p:ext uri="{BB962C8B-B14F-4D97-AF65-F5344CB8AC3E}">
        <p14:creationId xmlns:p14="http://schemas.microsoft.com/office/powerpoint/2010/main" val="4907190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710043550"/>
              </p:ext>
            </p:extLst>
          </p:nvPr>
        </p:nvGraphicFramePr>
        <p:xfrm>
          <a:off x="842962" y="958491"/>
          <a:ext cx="10580214" cy="5753100"/>
        </p:xfrm>
        <a:graphic>
          <a:graphicData uri="http://schemas.openxmlformats.org/drawingml/2006/table">
            <a:tbl>
              <a:tblPr>
                <a:tableStyleId>{5C22544A-7EE6-4342-B048-85BDC9FD1C3A}</a:tableStyleId>
              </a:tblPr>
              <a:tblGrid>
                <a:gridCol w="828676">
                  <a:extLst>
                    <a:ext uri="{9D8B030D-6E8A-4147-A177-3AD203B41FA5}">
                      <a16:colId xmlns:a16="http://schemas.microsoft.com/office/drawing/2014/main" val="567958520"/>
                    </a:ext>
                  </a:extLst>
                </a:gridCol>
                <a:gridCol w="4338002">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2043307">
                <a:tc>
                  <a:txBody>
                    <a:bodyPr/>
                    <a:lstStyle/>
                    <a:p>
                      <a:r>
                        <a:rPr lang="en-US" dirty="0"/>
                        <a:t>(vii)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1800" kern="1200" dirty="0">
                          <a:solidFill>
                            <a:schemeClr val="dk1"/>
                          </a:solidFill>
                          <a:effectLst/>
                          <a:latin typeface="Calibri" panose="020F0502020204030204" pitchFamily="34" charset="0"/>
                          <a:ea typeface="+mn-ea"/>
                          <a:cs typeface="Calibri" panose="020F0502020204030204" pitchFamily="34" charset="0"/>
                        </a:rPr>
                        <a:t>In respect of advances examined by you, have you come across cases of deficiencies, including in value  of securities and inspection thereof or any other adverse features such as frequent/ unauthorized overdrawing beyond limits, inadequate insurance coverage, etc.?</a:t>
                      </a:r>
                      <a:endParaRPr lang="en-IN" sz="1800"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r>
                        <a:rPr lang="en-US" sz="1800" kern="1200" dirty="0">
                          <a:solidFill>
                            <a:schemeClr val="dk1"/>
                          </a:solidFill>
                          <a:effectLst/>
                          <a:latin typeface="Calibri" panose="020F0502020204030204" pitchFamily="34" charset="0"/>
                          <a:ea typeface="+mn-ea"/>
                          <a:cs typeface="Calibri" panose="020F0502020204030204" pitchFamily="34" charset="0"/>
                        </a:rPr>
                        <a:t>As per Para 4.2.9(a) of Master Circular issued by RBI, </a:t>
                      </a:r>
                      <a:r>
                        <a:rPr lang="en-US" sz="1800" b="1" kern="1200" dirty="0">
                          <a:solidFill>
                            <a:schemeClr val="dk1"/>
                          </a:solidFill>
                          <a:effectLst/>
                          <a:latin typeface="Calibri" panose="020F0502020204030204" pitchFamily="34" charset="0"/>
                          <a:ea typeface="+mn-ea"/>
                          <a:cs typeface="Calibri" panose="020F0502020204030204" pitchFamily="34" charset="0"/>
                        </a:rPr>
                        <a:t>erosion in the value of security can be reckoned as significant when the realizable value of the security is less than 50 per cent of the value assessed by the bank or accepted by RBI at the time of last inspection</a:t>
                      </a:r>
                      <a:r>
                        <a:rPr lang="en-US" sz="1800" kern="1200" dirty="0">
                          <a:solidFill>
                            <a:schemeClr val="dk1"/>
                          </a:solidFill>
                          <a:effectLst/>
                          <a:latin typeface="Calibri" panose="020F0502020204030204" pitchFamily="34" charset="0"/>
                          <a:ea typeface="+mn-ea"/>
                          <a:cs typeface="Calibri" panose="020F0502020204030204" pitchFamily="34" charset="0"/>
                        </a:rPr>
                        <a:t>. </a:t>
                      </a:r>
                      <a:r>
                        <a:rPr lang="en-US" sz="1800" b="1" kern="1200" dirty="0">
                          <a:solidFill>
                            <a:schemeClr val="dk1"/>
                          </a:solidFill>
                          <a:effectLst/>
                          <a:latin typeface="Calibri" panose="020F0502020204030204" pitchFamily="34" charset="0"/>
                          <a:ea typeface="+mn-ea"/>
                          <a:cs typeface="Calibri" panose="020F0502020204030204" pitchFamily="34" charset="0"/>
                        </a:rPr>
                        <a:t>Such NPAs may be straightaway classified under doubtful category.</a:t>
                      </a:r>
                    </a:p>
                    <a:p>
                      <a:pPr lvl="0" algn="just"/>
                      <a:r>
                        <a:rPr lang="en-US" sz="1800" kern="1200" dirty="0">
                          <a:solidFill>
                            <a:schemeClr val="dk1"/>
                          </a:solidFill>
                          <a:effectLst/>
                          <a:latin typeface="Calibri" panose="020F0502020204030204" pitchFamily="34" charset="0"/>
                          <a:ea typeface="+mn-ea"/>
                          <a:cs typeface="Calibri" panose="020F0502020204030204" pitchFamily="34" charset="0"/>
                        </a:rPr>
                        <a:t> </a:t>
                      </a:r>
                      <a:endParaRPr lang="en-IN" sz="1800" kern="1200" dirty="0">
                        <a:solidFill>
                          <a:schemeClr val="dk1"/>
                        </a:solidFill>
                        <a:effectLst/>
                        <a:latin typeface="Calibri" panose="020F0502020204030204" pitchFamily="34" charset="0"/>
                        <a:ea typeface="+mn-ea"/>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1362204">
                <a:tc>
                  <a:txBody>
                    <a:bodyPr/>
                    <a:lstStyle/>
                    <a:p>
                      <a:r>
                        <a:rPr lang="en-US" dirty="0"/>
                        <a:t>(viii)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Calibri" panose="020F0502020204030204" pitchFamily="34" charset="0"/>
                          <a:ea typeface="+mn-ea"/>
                          <a:cs typeface="Calibri" panose="020F0502020204030204" pitchFamily="34" charset="0"/>
                        </a:rPr>
                        <a:t>Whether the branch has any red-flagged account? If yes, whether any deviations were observed related to compliance of bank's policy related with Red Flag Accounts?</a:t>
                      </a:r>
                      <a:endParaRPr lang="en-IN" sz="1800"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1800" kern="1200" dirty="0">
                          <a:solidFill>
                            <a:schemeClr val="dk1"/>
                          </a:solidFill>
                          <a:effectLst/>
                          <a:latin typeface="Calibri" panose="020F0502020204030204" pitchFamily="34" charset="0"/>
                          <a:ea typeface="+mn-ea"/>
                          <a:cs typeface="Calibri" panose="020F0502020204030204" pitchFamily="34" charset="0"/>
                        </a:rPr>
                        <a:t>Collect the information about the Red Flagged account in the branch, if any in writing and if so, check whether the red flag has been removed by the bank.</a:t>
                      </a:r>
                      <a:endParaRPr lang="en-IN"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1951074">
                <a:tc>
                  <a:txBody>
                    <a:bodyPr/>
                    <a:lstStyle/>
                    <a:p>
                      <a:r>
                        <a:rPr lang="en-US" dirty="0"/>
                        <a:t>(ix)</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1800" kern="1200" dirty="0">
                          <a:solidFill>
                            <a:schemeClr val="dk1"/>
                          </a:solidFill>
                          <a:effectLst/>
                          <a:latin typeface="Calibri" panose="020F0502020204030204" pitchFamily="34" charset="0"/>
                          <a:ea typeface="+mn-ea"/>
                          <a:cs typeface="Calibri" panose="020F0502020204030204" pitchFamily="34" charset="0"/>
                        </a:rPr>
                        <a:t>Comment on adverse features considered significant in top 5 standard large advances and which need management's attention.</a:t>
                      </a:r>
                      <a:endParaRPr lang="en-IN" sz="1800" kern="1200" dirty="0">
                        <a:solidFill>
                          <a:schemeClr val="dk1"/>
                        </a:solidFill>
                        <a:effectLst/>
                        <a:latin typeface="Calibri" panose="020F0502020204030204" pitchFamily="34" charset="0"/>
                        <a:ea typeface="+mn-ea"/>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marR="0" algn="just">
                        <a:lnSpc>
                          <a:spcPts val="1075"/>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algn="just"/>
                      <a:r>
                        <a:rPr lang="en-US" sz="1800" kern="1200" dirty="0">
                          <a:solidFill>
                            <a:schemeClr val="dk1"/>
                          </a:solidFill>
                          <a:effectLst/>
                          <a:latin typeface="+mn-lt"/>
                          <a:ea typeface="+mn-ea"/>
                          <a:cs typeface="+mn-cs"/>
                        </a:rPr>
                        <a:t>Call for the large borrowers' details from the branch in the specified format, which is called LFAR –II by some banks. Comment on those borrowers.  </a:t>
                      </a:r>
                      <a:endParaRPr lang="en-IN" sz="1800" kern="1200" dirty="0">
                        <a:solidFill>
                          <a:schemeClr val="dk1"/>
                        </a:solidFill>
                        <a:effectLst/>
                        <a:latin typeface="+mn-lt"/>
                        <a:ea typeface="+mn-ea"/>
                        <a:cs typeface="+mn-cs"/>
                      </a:endParaRPr>
                    </a:p>
                    <a:p>
                      <a:r>
                        <a:rPr lang="en-IN" sz="1800" kern="1200" dirty="0">
                          <a:solidFill>
                            <a:schemeClr val="dk1"/>
                          </a:solidFill>
                          <a:effectLst/>
                          <a:latin typeface="+mn-lt"/>
                          <a:ea typeface="+mn-ea"/>
                          <a:cs typeface="+mn-cs"/>
                        </a:rPr>
                        <a:t> </a:t>
                      </a:r>
                    </a:p>
                    <a:p>
                      <a:pPr marL="22225" marR="0" algn="just">
                        <a:lnSpc>
                          <a:spcPts val="1075"/>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22225" marR="0" algn="just">
                        <a:lnSpc>
                          <a:spcPts val="1075"/>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22225" marR="0" algn="just">
                        <a:lnSpc>
                          <a:spcPts val="1075"/>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p>
                      <a:pPr marL="22225" marR="0" algn="just">
                        <a:lnSpc>
                          <a:spcPts val="1075"/>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7045645"/>
                  </a:ext>
                </a:extLst>
              </a:tr>
            </a:tbl>
          </a:graphicData>
        </a:graphic>
      </p:graphicFrame>
    </p:spTree>
    <p:extLst>
      <p:ext uri="{BB962C8B-B14F-4D97-AF65-F5344CB8AC3E}">
        <p14:creationId xmlns:p14="http://schemas.microsoft.com/office/powerpoint/2010/main" val="5600322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303626712"/>
              </p:ext>
            </p:extLst>
          </p:nvPr>
        </p:nvGraphicFramePr>
        <p:xfrm>
          <a:off x="821635" y="1172803"/>
          <a:ext cx="10527155" cy="4450080"/>
        </p:xfrm>
        <a:graphic>
          <a:graphicData uri="http://schemas.openxmlformats.org/drawingml/2006/table">
            <a:tbl>
              <a:tblPr>
                <a:tableStyleId>{5C22544A-7EE6-4342-B048-85BDC9FD1C3A}</a:tableStyleId>
              </a:tblPr>
              <a:tblGrid>
                <a:gridCol w="512490">
                  <a:extLst>
                    <a:ext uri="{9D8B030D-6E8A-4147-A177-3AD203B41FA5}">
                      <a16:colId xmlns:a16="http://schemas.microsoft.com/office/drawing/2014/main" val="567958520"/>
                    </a:ext>
                  </a:extLst>
                </a:gridCol>
                <a:gridCol w="968954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116840">
                  <a:extLst>
                    <a:ext uri="{9D8B030D-6E8A-4147-A177-3AD203B41FA5}">
                      <a16:colId xmlns:a16="http://schemas.microsoft.com/office/drawing/2014/main" val="192263544"/>
                    </a:ext>
                  </a:extLst>
                </a:gridCol>
              </a:tblGrid>
              <a:tr h="835879">
                <a:tc>
                  <a:txBody>
                    <a:bodyPr/>
                    <a:lstStyle/>
                    <a:p>
                      <a:r>
                        <a:rPr lang="en-IN" dirty="0"/>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defTabSz="457200" rtl="0" eaLnBrk="1" latinLnBrk="0" hangingPunct="1">
                        <a:buFont typeface="Arial" panose="020B0604020202020204" pitchFamily="34" charset="0"/>
                        <a:buNone/>
                      </a:pPr>
                      <a:r>
                        <a:rPr lang="en-IN" sz="2000" b="1" kern="1200" dirty="0">
                          <a:solidFill>
                            <a:schemeClr val="dk1"/>
                          </a:solidFill>
                          <a:effectLst/>
                          <a:latin typeface="+mn-lt"/>
                          <a:ea typeface="+mn-ea"/>
                          <a:cs typeface="+mn-cs"/>
                        </a:rPr>
                        <a:t>System based asset classification</a:t>
                      </a:r>
                    </a:p>
                    <a:p>
                      <a:pPr marL="0" algn="just" defTabSz="457200" rtl="0" eaLnBrk="1" latinLnBrk="0" hangingPunct="1"/>
                      <a:r>
                        <a:rPr lang="en-US" sz="2000" kern="1200" dirty="0">
                          <a:solidFill>
                            <a:schemeClr val="dk1"/>
                          </a:solidFill>
                          <a:effectLst/>
                          <a:latin typeface="+mn-lt"/>
                          <a:ea typeface="+mn-ea"/>
                          <a:cs typeface="+mn-cs"/>
                        </a:rPr>
                        <a:t>Has the branch identified and classified advances into standard /substandard / doubtful / loss assets through the computer system, without </a:t>
                      </a:r>
                      <a:r>
                        <a:rPr lang="en-IN" sz="2000" kern="1200" dirty="0">
                          <a:solidFill>
                            <a:schemeClr val="dk1"/>
                          </a:solidFill>
                          <a:effectLst/>
                          <a:latin typeface="+mn-lt"/>
                          <a:ea typeface="+mn-ea"/>
                          <a:cs typeface="+mn-cs"/>
                        </a:rPr>
                        <a:t>manual intervention</a:t>
                      </a:r>
                      <a:r>
                        <a:rPr lang="en-IN" sz="1800" b="0" i="1" u="none" strike="noStrike" kern="1200" baseline="0" dirty="0">
                          <a:solidFill>
                            <a:schemeClr val="dk1"/>
                          </a:solidFill>
                          <a:latin typeface="+mn-lt"/>
                          <a:ea typeface="+mn-ea"/>
                          <a:cs typeface="+mn-cs"/>
                        </a:rPr>
                        <a:t>?</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endParaRPr lang="en-IN" sz="18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1525661">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just"/>
                      <a:r>
                        <a:rPr lang="en-US" sz="2000" kern="1200" dirty="0">
                          <a:solidFill>
                            <a:schemeClr val="dk1"/>
                          </a:solidFill>
                          <a:effectLst/>
                          <a:latin typeface="+mn-lt"/>
                          <a:ea typeface="+mn-ea"/>
                          <a:cs typeface="+mn-cs"/>
                        </a:rPr>
                        <a:t>RBI has been insisting and has also issued circulars for implementation of Straight Through Process (STP) of NPA identification and asset classification –</a:t>
                      </a:r>
                      <a:r>
                        <a:rPr lang="en-IN" sz="2000" kern="1200" dirty="0">
                          <a:solidFill>
                            <a:schemeClr val="dk1"/>
                          </a:solidFill>
                          <a:effectLst/>
                          <a:latin typeface="+mn-lt"/>
                          <a:ea typeface="+mn-ea"/>
                          <a:cs typeface="+mn-cs"/>
                        </a:rPr>
                        <a:t>Systemic risk</a:t>
                      </a:r>
                      <a:r>
                        <a:rPr lang="en-US" sz="2000" kern="1200" dirty="0">
                          <a:solidFill>
                            <a:schemeClr val="dk1"/>
                          </a:solidFill>
                          <a:effectLst/>
                          <a:latin typeface="+mn-lt"/>
                          <a:ea typeface="+mn-ea"/>
                          <a:cs typeface="+mn-cs"/>
                        </a:rPr>
                        <a:t>¨ Each bank has different set of processes followed for identifying and marking of </a:t>
                      </a:r>
                      <a:r>
                        <a:rPr lang="en-IN" sz="2000" kern="1200" dirty="0">
                          <a:solidFill>
                            <a:schemeClr val="dk1"/>
                          </a:solidFill>
                          <a:effectLst/>
                          <a:latin typeface="+mn-lt"/>
                          <a:ea typeface="+mn-ea"/>
                          <a:cs typeface="+mn-cs"/>
                        </a:rPr>
                        <a:t>NPA</a:t>
                      </a:r>
                    </a:p>
                    <a:p>
                      <a:pPr algn="just"/>
                      <a:r>
                        <a:rPr lang="en-US" sz="2000" kern="1200" dirty="0">
                          <a:solidFill>
                            <a:schemeClr val="dk1"/>
                          </a:solidFill>
                          <a:effectLst/>
                          <a:latin typeface="+mn-lt"/>
                          <a:ea typeface="+mn-ea"/>
                          <a:cs typeface="+mn-cs"/>
                        </a:rPr>
                        <a:t>Understand the process of marking NPAs at branches; verify if any access rights given</a:t>
                      </a:r>
                    </a:p>
                    <a:p>
                      <a:pPr algn="just"/>
                      <a:r>
                        <a:rPr lang="en-US" sz="2000" kern="1200" dirty="0">
                          <a:solidFill>
                            <a:schemeClr val="dk1"/>
                          </a:solidFill>
                          <a:effectLst/>
                          <a:latin typeface="+mn-lt"/>
                          <a:ea typeface="+mn-ea"/>
                          <a:cs typeface="+mn-cs"/>
                        </a:rPr>
                        <a:t>to branch officials regarding NPA identification process</a:t>
                      </a:r>
                    </a:p>
                    <a:p>
                      <a:pPr marL="285750" indent="-285750" algn="just">
                        <a:buFont typeface="Arial" panose="020B0604020202020204" pitchFamily="34" charset="0"/>
                        <a:buChar char="•"/>
                      </a:pPr>
                      <a:r>
                        <a:rPr lang="en-IN" sz="2000" kern="1200" dirty="0">
                          <a:solidFill>
                            <a:schemeClr val="dk1"/>
                          </a:solidFill>
                          <a:effectLst/>
                          <a:latin typeface="+mn-lt"/>
                          <a:ea typeface="+mn-ea"/>
                          <a:cs typeface="+mn-cs"/>
                        </a:rPr>
                        <a:t> Repeated restructuring: To be classified as NPA.</a:t>
                      </a:r>
                    </a:p>
                    <a:p>
                      <a:pPr marL="285750" indent="-285750" algn="just">
                        <a:buFont typeface="Arial" panose="020B0604020202020204" pitchFamily="34" charset="0"/>
                        <a:buChar char="•"/>
                      </a:pPr>
                      <a:r>
                        <a:rPr lang="en-US" sz="2000" kern="1200" dirty="0">
                          <a:solidFill>
                            <a:schemeClr val="dk1"/>
                          </a:solidFill>
                          <a:effectLst/>
                          <a:latin typeface="+mn-lt"/>
                          <a:ea typeface="+mn-ea"/>
                          <a:cs typeface="+mn-cs"/>
                        </a:rPr>
                        <a:t> Non-commencement of projects as per DCCO – various dates (Refer Master Circular for details and RBI Circular dated 7 </a:t>
                      </a:r>
                      <a:r>
                        <a:rPr lang="en-US" sz="2000" kern="1200" dirty="0" err="1">
                          <a:solidFill>
                            <a:schemeClr val="dk1"/>
                          </a:solidFill>
                          <a:effectLst/>
                          <a:latin typeface="+mn-lt"/>
                          <a:ea typeface="+mn-ea"/>
                          <a:cs typeface="+mn-cs"/>
                        </a:rPr>
                        <a:t>th</a:t>
                      </a:r>
                      <a:r>
                        <a:rPr lang="en-US" sz="2000" kern="1200" dirty="0">
                          <a:solidFill>
                            <a:schemeClr val="dk1"/>
                          </a:solidFill>
                          <a:effectLst/>
                          <a:latin typeface="+mn-lt"/>
                          <a:ea typeface="+mn-ea"/>
                          <a:cs typeface="+mn-cs"/>
                        </a:rPr>
                        <a:t> June 2019.</a:t>
                      </a:r>
                    </a:p>
                    <a:p>
                      <a:pPr marL="285750" indent="-285750" algn="just">
                        <a:buFont typeface="Arial" panose="020B0604020202020204" pitchFamily="34" charset="0"/>
                        <a:buChar char="•"/>
                      </a:pPr>
                      <a:r>
                        <a:rPr lang="en-US" sz="2000" kern="1200" dirty="0">
                          <a:solidFill>
                            <a:schemeClr val="dk1"/>
                          </a:solidFill>
                          <a:effectLst/>
                          <a:latin typeface="+mn-lt"/>
                          <a:ea typeface="+mn-ea"/>
                          <a:cs typeface="+mn-cs"/>
                        </a:rPr>
                        <a:t>Percolation effect – One borrower one classification, Frauds</a:t>
                      </a:r>
                    </a:p>
                    <a:p>
                      <a:pPr algn="just"/>
                      <a:r>
                        <a:rPr lang="en-US" sz="2000" kern="1200" dirty="0">
                          <a:solidFill>
                            <a:schemeClr val="dk1"/>
                          </a:solidFill>
                          <a:effectLst/>
                          <a:latin typeface="+mn-lt"/>
                          <a:ea typeface="+mn-ea"/>
                          <a:cs typeface="+mn-cs"/>
                        </a:rPr>
                        <a:t>Any such cases need to be thoroughly audited and reported wherever manual</a:t>
                      </a:r>
                    </a:p>
                    <a:p>
                      <a:pPr algn="just"/>
                      <a:r>
                        <a:rPr lang="en-US" sz="2000" kern="1200" dirty="0">
                          <a:solidFill>
                            <a:schemeClr val="dk1"/>
                          </a:solidFill>
                          <a:effectLst/>
                          <a:latin typeface="+mn-lt"/>
                          <a:ea typeface="+mn-ea"/>
                          <a:cs typeface="+mn-cs"/>
                        </a:rPr>
                        <a:t>intervention is involved – Obtain MRL</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2225" marR="0" algn="just">
                        <a:lnSpc>
                          <a:spcPts val="1075"/>
                        </a:lnSpc>
                        <a:spcBef>
                          <a:spcPts val="0"/>
                        </a:spcBef>
                        <a:spcAft>
                          <a:spcPts val="0"/>
                        </a:spcAft>
                      </a:pPr>
                      <a:endParaRPr lang="en-US" sz="18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7045645"/>
                  </a:ext>
                </a:extLst>
              </a:tr>
            </a:tbl>
          </a:graphicData>
        </a:graphic>
      </p:graphicFrame>
    </p:spTree>
    <p:extLst>
      <p:ext uri="{BB962C8B-B14F-4D97-AF65-F5344CB8AC3E}">
        <p14:creationId xmlns:p14="http://schemas.microsoft.com/office/powerpoint/2010/main" val="25585561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507654876"/>
              </p:ext>
            </p:extLst>
          </p:nvPr>
        </p:nvGraphicFramePr>
        <p:xfrm>
          <a:off x="821635" y="803618"/>
          <a:ext cx="10601541" cy="5620096"/>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2908894">
                <a:tc>
                  <a:txBody>
                    <a:bodyPr/>
                    <a:lstStyle/>
                    <a:p>
                      <a:r>
                        <a:rPr lang="en-US" dirty="0"/>
                        <a:t>(x)</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In respect of leasing finance activities, has the branch complied with the guidelines issued by the controlling authorities of the bank relating to security creation asset inspection, insurance, etc.? Has the branch complied with the accounting norms prescribed by the controlling authorities of the bank relating to such leasing activities?</a:t>
                      </a:r>
                      <a:endParaRPr lang="en-IN" sz="18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r>
                        <a:rPr lang="en-US" sz="1800" kern="1200" dirty="0">
                          <a:solidFill>
                            <a:schemeClr val="dk1"/>
                          </a:solidFill>
                          <a:effectLst/>
                          <a:latin typeface="+mn-lt"/>
                          <a:ea typeface="+mn-ea"/>
                          <a:cs typeface="+mn-cs"/>
                        </a:rPr>
                        <a:t>Check prescribed guidelines by the bank and report exceptions. Also in the requisition to be send to branch before commencement of audit, ask for the cases of leasing finance, if any.</a:t>
                      </a:r>
                      <a:endParaRPr lang="en-IN" sz="18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931976">
                <a:tc>
                  <a:txBody>
                    <a:bodyPr/>
                    <a:lstStyle/>
                    <a:p>
                      <a:r>
                        <a:rPr lang="en-US" b="1" dirty="0"/>
                        <a:t>F.</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b="1" i="1" kern="1200" dirty="0">
                          <a:solidFill>
                            <a:schemeClr val="dk1"/>
                          </a:solidFill>
                          <a:effectLst/>
                          <a:latin typeface="+mn-lt"/>
                          <a:ea typeface="+mn-ea"/>
                          <a:cs typeface="+mn-cs"/>
                        </a:rPr>
                        <a:t>Asset Classification,	Provisioning of Advances and Resolution of Stressed Assets</a:t>
                      </a:r>
                      <a:endParaRPr lang="en-IN"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62230" marR="43815" algn="just">
                        <a:lnSpc>
                          <a:spcPct val="106000"/>
                        </a:lnSpc>
                        <a:spcBef>
                          <a:spcPts val="0"/>
                        </a:spcBef>
                        <a:spcAft>
                          <a:spcPts val="0"/>
                        </a:spcAft>
                      </a:pPr>
                      <a:r>
                        <a:rPr lang="en-US" sz="1800" kern="1200" dirty="0">
                          <a:solidFill>
                            <a:schemeClr val="dk1"/>
                          </a:solidFill>
                          <a:effectLst/>
                          <a:latin typeface="+mn-lt"/>
                          <a:ea typeface="+mn-ea"/>
                          <a:cs typeface="+mn-cs"/>
                        </a:rPr>
                        <a:t>To give the comment in Annexure based on study of advances</a:t>
                      </a:r>
                      <a:r>
                        <a:rPr lang="en-US" sz="1800" b="1" kern="1200" dirty="0">
                          <a:solidFill>
                            <a:schemeClr val="dk1"/>
                          </a:solidFill>
                          <a:effectLst/>
                          <a:latin typeface="+mn-lt"/>
                          <a:ea typeface="+mn-ea"/>
                          <a:cs typeface="+mn-cs"/>
                        </a:rPr>
                        <a:t>.</a:t>
                      </a:r>
                      <a:endParaRPr lang="en-IN" sz="18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r h="1779226">
                <a:tc>
                  <a:txBody>
                    <a:bodyPr/>
                    <a:lstStyle/>
                    <a:p>
                      <a:r>
                        <a:rPr lang="en-US" dirty="0"/>
                        <a:t>(</a:t>
                      </a:r>
                      <a:r>
                        <a:rPr lang="en-US" dirty="0" err="1"/>
                        <a:t>i</a:t>
                      </a:r>
                      <a:r>
                        <a:rPr lang="en-US" dirty="0"/>
                        <a: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kern="1200" dirty="0">
                          <a:solidFill>
                            <a:schemeClr val="dk1"/>
                          </a:solidFill>
                          <a:effectLst/>
                          <a:latin typeface="+mn-lt"/>
                          <a:ea typeface="+mn-ea"/>
                          <a:cs typeface="+mn-cs"/>
                        </a:rPr>
                        <a:t>Has the branch identified and classified advances into standard / substandard / doubtful/loss assets through the computer system, without manual intervention?</a:t>
                      </a:r>
                      <a:endParaRPr lang="en-IN" sz="1800" kern="1200" dirty="0">
                        <a:solidFill>
                          <a:schemeClr val="dk1"/>
                        </a:solidFill>
                        <a:effectLst/>
                        <a:latin typeface="+mn-lt"/>
                        <a:ea typeface="+mn-ea"/>
                        <a:cs typeface="+mn-cs"/>
                      </a:endParaRPr>
                    </a:p>
                    <a:p>
                      <a:pPr marL="0" lvl="0" indent="0" algn="just">
                        <a:buFont typeface="Arial" panose="020B0604020202020204" pitchFamily="34" charset="0"/>
                        <a:buNone/>
                      </a:pPr>
                      <a:endParaRPr lang="en-IN"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2225" marR="0" lvl="0" indent="0" algn="just" defTabSz="914400" rtl="0" eaLnBrk="1" fontAlgn="auto" latinLnBrk="0" hangingPunct="1">
                        <a:lnSpc>
                          <a:spcPts val="1075"/>
                        </a:lnSpc>
                        <a:spcBef>
                          <a:spcPts val="0"/>
                        </a:spcBef>
                        <a:spcAft>
                          <a:spcPts val="0"/>
                        </a:spcAft>
                        <a:buClrTx/>
                        <a:buSzTx/>
                        <a:buFontTx/>
                        <a:buNone/>
                        <a:tabLst/>
                        <a:defRPr/>
                      </a:pPr>
                      <a:endParaRPr lang="en-US" sz="1800" kern="1200" dirty="0">
                        <a:solidFill>
                          <a:schemeClr val="dk1"/>
                        </a:solidFill>
                        <a:effectLst/>
                        <a:latin typeface="+mn-lt"/>
                        <a:ea typeface="+mn-ea"/>
                        <a:cs typeface="+mn-cs"/>
                      </a:endParaRPr>
                    </a:p>
                    <a:p>
                      <a:pPr marL="22225" marR="0" lvl="0" indent="0" algn="just" defTabSz="914400" rtl="0" eaLnBrk="1" fontAlgn="auto" latinLnBrk="0" hangingPunct="1">
                        <a:lnSpc>
                          <a:spcPts val="1075"/>
                        </a:lnSpc>
                        <a:spcBef>
                          <a:spcPts val="0"/>
                        </a:spcBef>
                        <a:spcAft>
                          <a:spcPts val="0"/>
                        </a:spcAft>
                        <a:buClrTx/>
                        <a:buSzTx/>
                        <a:buFontTx/>
                        <a:buNone/>
                        <a:tabLst/>
                        <a:defRPr/>
                      </a:pPr>
                      <a:endParaRPr lang="en-US" sz="1800" kern="1200" dirty="0">
                        <a:solidFill>
                          <a:schemeClr val="dk1"/>
                        </a:solidFill>
                        <a:effectLst/>
                        <a:latin typeface="+mn-lt"/>
                        <a:ea typeface="+mn-ea"/>
                        <a:cs typeface="+mn-cs"/>
                      </a:endParaRPr>
                    </a:p>
                    <a:p>
                      <a:pPr marL="22225" marR="0" lvl="0" indent="0" algn="just" defTabSz="914400" rtl="0" eaLnBrk="1" fontAlgn="auto" latinLnBrk="0" hangingPunct="1">
                        <a:lnSpc>
                          <a:spcPts val="1075"/>
                        </a:lnSpc>
                        <a:spcBef>
                          <a:spcPts val="0"/>
                        </a:spcBef>
                        <a:spcAft>
                          <a:spcPts val="0"/>
                        </a:spcAft>
                        <a:buClrTx/>
                        <a:buSzTx/>
                        <a:buFontTx/>
                        <a:buNone/>
                        <a:tabLst/>
                        <a:defRPr/>
                      </a:pPr>
                      <a:r>
                        <a:rPr lang="en-IN" sz="1800" kern="1200" dirty="0">
                          <a:solidFill>
                            <a:schemeClr val="dk1"/>
                          </a:solidFill>
                          <a:effectLst/>
                          <a:latin typeface="+mn-lt"/>
                          <a:ea typeface="+mn-ea"/>
                          <a:cs typeface="+mn-cs"/>
                        </a:rPr>
                        <a:t>The Bank shall recognise incipient stress in loan </a:t>
                      </a:r>
                    </a:p>
                    <a:p>
                      <a:pPr marL="22225" marR="0" lvl="0" indent="0" algn="just" defTabSz="914400" rtl="0" eaLnBrk="1" fontAlgn="auto" latinLnBrk="0" hangingPunct="1">
                        <a:lnSpc>
                          <a:spcPts val="1075"/>
                        </a:lnSpc>
                        <a:spcBef>
                          <a:spcPts val="0"/>
                        </a:spcBef>
                        <a:spcAft>
                          <a:spcPts val="0"/>
                        </a:spcAft>
                        <a:buClrTx/>
                        <a:buSzTx/>
                        <a:buFontTx/>
                        <a:buNone/>
                        <a:tabLst/>
                        <a:defRPr/>
                      </a:pPr>
                      <a:endParaRPr lang="en-IN" sz="1800" kern="1200" dirty="0">
                        <a:solidFill>
                          <a:schemeClr val="dk1"/>
                        </a:solidFill>
                        <a:effectLst/>
                        <a:latin typeface="+mn-lt"/>
                        <a:ea typeface="+mn-ea"/>
                        <a:cs typeface="+mn-cs"/>
                      </a:endParaRPr>
                    </a:p>
                    <a:p>
                      <a:pPr marL="22225" marR="0" lvl="0" indent="0" algn="just" defTabSz="914400" rtl="0" eaLnBrk="1" fontAlgn="auto" latinLnBrk="0" hangingPunct="1">
                        <a:lnSpc>
                          <a:spcPts val="1075"/>
                        </a:lnSpc>
                        <a:spcBef>
                          <a:spcPts val="0"/>
                        </a:spcBef>
                        <a:spcAft>
                          <a:spcPts val="0"/>
                        </a:spcAft>
                        <a:buClrTx/>
                        <a:buSzTx/>
                        <a:buFontTx/>
                        <a:buNone/>
                        <a:tabLst/>
                        <a:defRPr/>
                      </a:pPr>
                      <a:r>
                        <a:rPr lang="en-IN" sz="1800" kern="1200" dirty="0">
                          <a:solidFill>
                            <a:schemeClr val="dk1"/>
                          </a:solidFill>
                          <a:effectLst/>
                          <a:latin typeface="+mn-lt"/>
                          <a:ea typeface="+mn-ea"/>
                          <a:cs typeface="+mn-cs"/>
                        </a:rPr>
                        <a:t>accounts, immediately on default, by classifying </a:t>
                      </a:r>
                    </a:p>
                    <a:p>
                      <a:pPr marL="22225" marR="0" lvl="0" indent="0" algn="just" defTabSz="914400" rtl="0" eaLnBrk="1" fontAlgn="auto" latinLnBrk="0" hangingPunct="1">
                        <a:lnSpc>
                          <a:spcPts val="1075"/>
                        </a:lnSpc>
                        <a:spcBef>
                          <a:spcPts val="0"/>
                        </a:spcBef>
                        <a:spcAft>
                          <a:spcPts val="0"/>
                        </a:spcAft>
                        <a:buClrTx/>
                        <a:buSzTx/>
                        <a:buFontTx/>
                        <a:buNone/>
                        <a:tabLst/>
                        <a:defRPr/>
                      </a:pPr>
                      <a:endParaRPr lang="en-IN" sz="1800" kern="1200" dirty="0">
                        <a:solidFill>
                          <a:schemeClr val="dk1"/>
                        </a:solidFill>
                        <a:effectLst/>
                        <a:latin typeface="+mn-lt"/>
                        <a:ea typeface="+mn-ea"/>
                        <a:cs typeface="+mn-cs"/>
                      </a:endParaRPr>
                    </a:p>
                    <a:p>
                      <a:pPr marL="22225" marR="0" lvl="0" indent="0" algn="just" defTabSz="914400" rtl="0" eaLnBrk="1" fontAlgn="auto" latinLnBrk="0" hangingPunct="1">
                        <a:lnSpc>
                          <a:spcPts val="1075"/>
                        </a:lnSpc>
                        <a:spcBef>
                          <a:spcPts val="0"/>
                        </a:spcBef>
                        <a:spcAft>
                          <a:spcPts val="0"/>
                        </a:spcAft>
                        <a:buClrTx/>
                        <a:buSzTx/>
                        <a:buFontTx/>
                        <a:buNone/>
                        <a:tabLst/>
                        <a:defRPr/>
                      </a:pPr>
                      <a:r>
                        <a:rPr lang="en-IN" sz="1800" kern="1200" dirty="0">
                          <a:solidFill>
                            <a:schemeClr val="dk1"/>
                          </a:solidFill>
                          <a:effectLst/>
                          <a:latin typeface="+mn-lt"/>
                          <a:ea typeface="+mn-ea"/>
                          <a:cs typeface="+mn-cs"/>
                        </a:rPr>
                        <a:t>such assets as special mention accounts (SMA) as </a:t>
                      </a:r>
                    </a:p>
                    <a:p>
                      <a:pPr marL="22225" marR="0" lvl="0" indent="0" algn="just" defTabSz="914400" rtl="0" eaLnBrk="1" fontAlgn="auto" latinLnBrk="0" hangingPunct="1">
                        <a:lnSpc>
                          <a:spcPts val="1075"/>
                        </a:lnSpc>
                        <a:spcBef>
                          <a:spcPts val="0"/>
                        </a:spcBef>
                        <a:spcAft>
                          <a:spcPts val="0"/>
                        </a:spcAft>
                        <a:buClrTx/>
                        <a:buSzTx/>
                        <a:buFontTx/>
                        <a:buNone/>
                        <a:tabLst/>
                        <a:defRPr/>
                      </a:pPr>
                      <a:endParaRPr lang="en-IN" sz="1800" kern="1200" dirty="0">
                        <a:solidFill>
                          <a:schemeClr val="dk1"/>
                        </a:solidFill>
                        <a:effectLst/>
                        <a:latin typeface="+mn-lt"/>
                        <a:ea typeface="+mn-ea"/>
                        <a:cs typeface="+mn-cs"/>
                      </a:endParaRPr>
                    </a:p>
                    <a:p>
                      <a:pPr marL="22225" marR="0" lvl="0" indent="0" algn="just" defTabSz="914400" rtl="0" eaLnBrk="1" fontAlgn="auto" latinLnBrk="0" hangingPunct="1">
                        <a:lnSpc>
                          <a:spcPts val="1075"/>
                        </a:lnSpc>
                        <a:spcBef>
                          <a:spcPts val="0"/>
                        </a:spcBef>
                        <a:spcAft>
                          <a:spcPts val="0"/>
                        </a:spcAft>
                        <a:buClrTx/>
                        <a:buSzTx/>
                        <a:buFontTx/>
                        <a:buNone/>
                        <a:tabLst/>
                        <a:defRPr/>
                      </a:pPr>
                      <a:r>
                        <a:rPr lang="en-IN" sz="1800" kern="1200" dirty="0">
                          <a:solidFill>
                            <a:schemeClr val="dk1"/>
                          </a:solidFill>
                          <a:effectLst/>
                          <a:latin typeface="+mn-lt"/>
                          <a:ea typeface="+mn-ea"/>
                          <a:cs typeface="+mn-cs"/>
                        </a:rPr>
                        <a:t>per the following categories. </a:t>
                      </a:r>
                    </a:p>
                    <a:p>
                      <a:pPr marL="22225" marR="0" lvl="0" indent="0" algn="just" defTabSz="914400" rtl="0" eaLnBrk="1" fontAlgn="auto" latinLnBrk="0" hangingPunct="1">
                        <a:lnSpc>
                          <a:spcPts val="1075"/>
                        </a:lnSpc>
                        <a:spcBef>
                          <a:spcPts val="0"/>
                        </a:spcBef>
                        <a:spcAft>
                          <a:spcPts val="0"/>
                        </a:spcAft>
                        <a:buClrTx/>
                        <a:buSzTx/>
                        <a:buFontTx/>
                        <a:buNone/>
                        <a:tabLst/>
                        <a:defRPr/>
                      </a:pPr>
                      <a:endParaRPr lang="en-IN" sz="18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07045645"/>
                  </a:ext>
                </a:extLst>
              </a:tr>
            </a:tbl>
          </a:graphicData>
        </a:graphic>
      </p:graphicFrame>
    </p:spTree>
    <p:extLst>
      <p:ext uri="{BB962C8B-B14F-4D97-AF65-F5344CB8AC3E}">
        <p14:creationId xmlns:p14="http://schemas.microsoft.com/office/powerpoint/2010/main" val="173507577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lvl="0" indent="0" algn="ctr" defTabSz="457200" rtl="0" eaLnBrk="1" fontAlgn="auto" latinLnBrk="0" hangingPunct="1">
              <a:lnSpc>
                <a:spcPct val="100000"/>
              </a:lnSpc>
              <a:spcBef>
                <a:spcPts val="42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LFAR</a:t>
            </a:r>
            <a:r>
              <a:rPr kumimoji="0" lang="en-US" sz="1800" b="1" i="0" u="none" strike="noStrike" kern="1200" cap="none" spc="35"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  </a:t>
            </a:r>
            <a:r>
              <a:rPr kumimoji="0" lang="en-US" sz="1800" b="1" i="0" u="none" strike="noStrike" kern="1200" cap="none" spc="0"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FOR</a:t>
            </a:r>
            <a:r>
              <a:rPr kumimoji="0" lang="en-US" sz="1800" b="1" i="0" u="none" strike="noStrike" kern="1200" cap="none" spc="35"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 </a:t>
            </a:r>
            <a:r>
              <a:rPr kumimoji="0" lang="en-US" sz="1800" b="1" i="0" u="none" strike="noStrike" kern="1200" cap="none" spc="0"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BRANCH</a:t>
            </a:r>
            <a:r>
              <a:rPr kumimoji="0" lang="en-US" sz="1800" b="1" i="0" u="none" strike="noStrike" kern="1200" cap="none" spc="40"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 </a:t>
            </a:r>
            <a:r>
              <a:rPr kumimoji="0" lang="en-US" sz="1800" b="1" i="0" u="none" strike="noStrike" kern="1200" cap="none" spc="-10" normalizeH="0" baseline="0" noProof="0" dirty="0">
                <a:ln>
                  <a:noFill/>
                </a:ln>
                <a:solidFill>
                  <a:prstClr val="black"/>
                </a:solidFill>
                <a:effectLst/>
                <a:uLnTx/>
                <a:uFillTx/>
                <a:latin typeface="Verdana" panose="020B0604030504040204" pitchFamily="34" charset="0"/>
                <a:ea typeface="Times New Roman" panose="02020603050405020304" pitchFamily="18" charset="0"/>
                <a:cs typeface="+mn-cs"/>
              </a:rPr>
              <a:t>AUDIT (Questionnaire with suggested reply)</a:t>
            </a:r>
            <a:endParaRPr kumimoji="0" lang="en-IN" sz="1800" b="0" i="0" u="none" strike="noStrike" kern="1200" cap="none" spc="0" normalizeH="0" baseline="0" noProof="0" dirty="0">
              <a:ln>
                <a:noFill/>
              </a:ln>
              <a:solidFill>
                <a:prstClr val="black"/>
              </a:solidFill>
              <a:effectLst/>
              <a:uLnTx/>
              <a:uFillTx/>
              <a:latin typeface="Times New Roman" panose="02020603050405020304" pitchFamily="18" charset="0"/>
              <a:ea typeface="Times New Roman" panose="02020603050405020304" pitchFamily="18" charset="0"/>
              <a:cs typeface="+mn-cs"/>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048058878"/>
              </p:ext>
            </p:extLst>
          </p:nvPr>
        </p:nvGraphicFramePr>
        <p:xfrm>
          <a:off x="821635" y="1001353"/>
          <a:ext cx="10601541" cy="5685197"/>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5685197">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
                        <a:buFont typeface="Arial" panose="020B0604020202020204" pitchFamily="34" charset="0"/>
                        <a:buChar char="•"/>
                      </a:pPr>
                      <a:r>
                        <a:rPr lang="en-US" sz="1800" kern="1200" dirty="0">
                          <a:solidFill>
                            <a:schemeClr val="dk1"/>
                          </a:solidFill>
                          <a:effectLst/>
                          <a:latin typeface="+mn-lt"/>
                          <a:ea typeface="+mn-ea"/>
                          <a:cs typeface="+mn-cs"/>
                        </a:rPr>
                        <a:t>Is this identification &amp; classification in line with the norms prescribed by the Reserve Bank of India</a:t>
                      </a:r>
                      <a:endParaRPr lang="en-IN" sz="18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1800" kern="1200" dirty="0">
                          <a:solidFill>
                            <a:schemeClr val="dk1"/>
                          </a:solidFill>
                          <a:effectLst/>
                          <a:latin typeface="+mn-lt"/>
                          <a:ea typeface="+mn-ea"/>
                          <a:cs typeface="+mn-cs"/>
                        </a:rPr>
                        <a:t>Whether the branch is following the system of classifying the account into SMA-0, SMA-1, and SMA-Whether the auditor disagrees with the branch classification of advances into standard (Including SMA-0, SMA- 1, SMA-2)/ sub-standard	/ doubtful / loss assets, the details of such advances with reasons should be given.</a:t>
                      </a:r>
                      <a:endParaRPr lang="en-IN" sz="1800" kern="1200" dirty="0">
                        <a:solidFill>
                          <a:schemeClr val="dk1"/>
                        </a:solidFill>
                        <a:effectLst/>
                        <a:latin typeface="+mn-lt"/>
                        <a:ea typeface="+mn-ea"/>
                        <a:cs typeface="+mn-cs"/>
                      </a:endParaRPr>
                    </a:p>
                    <a:p>
                      <a:pPr marL="285750" lvl="0" indent="-285750" algn="just">
                        <a:buFont typeface="Arial" panose="020B0604020202020204" pitchFamily="34" charset="0"/>
                        <a:buChar char="•"/>
                      </a:pPr>
                      <a:r>
                        <a:rPr lang="en-US" sz="1800" kern="1200" dirty="0">
                          <a:solidFill>
                            <a:schemeClr val="dk1"/>
                          </a:solidFill>
                          <a:effectLst/>
                          <a:latin typeface="+mn-lt"/>
                          <a:ea typeface="+mn-ea"/>
                          <a:cs typeface="+mn-cs"/>
                        </a:rPr>
                        <a:t>Also indicate whether required changes have been incorporated/ suggested in the Memorandum of Changes.</a:t>
                      </a:r>
                      <a:endParaRPr lang="en-IN" sz="1800" kern="1200" dirty="0">
                        <a:solidFill>
                          <a:schemeClr val="dk1"/>
                        </a:solidFill>
                        <a:effectLst/>
                        <a:latin typeface="+mn-lt"/>
                        <a:ea typeface="+mn-ea"/>
                        <a:cs typeface="+mn-cs"/>
                      </a:endParaRPr>
                    </a:p>
                    <a:p>
                      <a:pPr marL="285750" indent="-285750" algn="just">
                        <a:buFont typeface="Arial" panose="020B0604020202020204" pitchFamily="34" charset="0"/>
                        <a:buChar char="•"/>
                      </a:pPr>
                      <a:r>
                        <a:rPr lang="en-US" sz="1800" kern="1200" dirty="0">
                          <a:solidFill>
                            <a:schemeClr val="dk1"/>
                          </a:solidFill>
                          <a:effectLst/>
                          <a:latin typeface="+mn-lt"/>
                          <a:ea typeface="+mn-ea"/>
                          <a:cs typeface="+mn-cs"/>
                        </a:rPr>
                        <a:t>List the accounts (with outstanding in excess of Rs. 10.00 crore) which have either been downgraded or upgraded with regard to their classification as non-performing</a:t>
                      </a:r>
                      <a:endParaRPr lang="en-IN" sz="18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1800" b="1" kern="1200" dirty="0">
                          <a:solidFill>
                            <a:schemeClr val="dk1"/>
                          </a:solidFill>
                          <a:effectLst/>
                          <a:latin typeface="+mn-lt"/>
                          <a:ea typeface="+mn-ea"/>
                          <a:cs typeface="+mn-cs"/>
                        </a:rPr>
                        <a:t>SMA-1</a:t>
                      </a:r>
                      <a:endParaRPr lang="en-IN" sz="1800" kern="1200" dirty="0">
                        <a:solidFill>
                          <a:schemeClr val="dk1"/>
                        </a:solidFill>
                        <a:effectLst/>
                        <a:latin typeface="+mn-lt"/>
                        <a:ea typeface="+mn-ea"/>
                        <a:cs typeface="+mn-cs"/>
                      </a:endParaRPr>
                    </a:p>
                    <a:p>
                      <a:pPr algn="just"/>
                      <a:r>
                        <a:rPr lang="en-IN" sz="1800" kern="1200" dirty="0">
                          <a:solidFill>
                            <a:schemeClr val="dk1"/>
                          </a:solidFill>
                          <a:effectLst/>
                          <a:latin typeface="+mn-lt"/>
                          <a:ea typeface="+mn-ea"/>
                          <a:cs typeface="+mn-cs"/>
                        </a:rPr>
                        <a:t>Principal or interest payment or any other amount wholly or partly overdue between 31 to 60 days</a:t>
                      </a:r>
                    </a:p>
                    <a:p>
                      <a:pPr algn="just"/>
                      <a:r>
                        <a:rPr lang="en-IN" sz="1800" b="1" kern="1200" dirty="0">
                          <a:solidFill>
                            <a:schemeClr val="dk1"/>
                          </a:solidFill>
                          <a:effectLst/>
                          <a:latin typeface="+mn-lt"/>
                          <a:ea typeface="+mn-ea"/>
                          <a:cs typeface="+mn-cs"/>
                        </a:rPr>
                        <a:t>SMA-2</a:t>
                      </a:r>
                      <a:endParaRPr lang="en-IN" sz="1800" kern="1200" dirty="0">
                        <a:solidFill>
                          <a:schemeClr val="dk1"/>
                        </a:solidFill>
                        <a:effectLst/>
                        <a:latin typeface="+mn-lt"/>
                        <a:ea typeface="+mn-ea"/>
                        <a:cs typeface="+mn-cs"/>
                      </a:endParaRPr>
                    </a:p>
                    <a:p>
                      <a:pPr algn="just"/>
                      <a:r>
                        <a:rPr lang="en-IN" sz="1800" kern="1200" dirty="0">
                          <a:solidFill>
                            <a:schemeClr val="dk1"/>
                          </a:solidFill>
                          <a:effectLst/>
                          <a:latin typeface="+mn-lt"/>
                          <a:ea typeface="+mn-ea"/>
                          <a:cs typeface="+mn-cs"/>
                        </a:rPr>
                        <a:t>Principal or interest payment or any other amount wholly or partly overdue </a:t>
                      </a:r>
                      <a:r>
                        <a:rPr lang="en-IN" sz="1800" kern="1200">
                          <a:solidFill>
                            <a:schemeClr val="dk1"/>
                          </a:solidFill>
                          <a:effectLst/>
                          <a:latin typeface="+mn-lt"/>
                          <a:ea typeface="+mn-ea"/>
                          <a:cs typeface="+mn-cs"/>
                        </a:rPr>
                        <a:t>between 61 to 90 </a:t>
                      </a:r>
                      <a:r>
                        <a:rPr lang="en-IN" sz="1800" kern="1200" dirty="0">
                          <a:solidFill>
                            <a:schemeClr val="dk1"/>
                          </a:solidFill>
                          <a:effectLst/>
                          <a:latin typeface="+mn-lt"/>
                          <a:ea typeface="+mn-ea"/>
                          <a:cs typeface="+mn-cs"/>
                        </a:rPr>
                        <a:t>days</a:t>
                      </a:r>
                    </a:p>
                    <a:p>
                      <a:pPr algn="just"/>
                      <a:r>
                        <a:rPr lang="en-US" sz="1800" kern="1200" dirty="0">
                          <a:solidFill>
                            <a:schemeClr val="dk1"/>
                          </a:solidFill>
                          <a:effectLst/>
                          <a:latin typeface="+mn-lt"/>
                          <a:ea typeface="+mn-ea"/>
                          <a:cs typeface="+mn-cs"/>
                        </a:rPr>
                        <a:t>Please refer to RBI Circular 7 </a:t>
                      </a:r>
                      <a:r>
                        <a:rPr lang="en-US" sz="1800" kern="1200" dirty="0" err="1">
                          <a:solidFill>
                            <a:schemeClr val="dk1"/>
                          </a:solidFill>
                          <a:effectLst/>
                          <a:latin typeface="+mn-lt"/>
                          <a:ea typeface="+mn-ea"/>
                          <a:cs typeface="+mn-cs"/>
                        </a:rPr>
                        <a:t>th</a:t>
                      </a:r>
                      <a:r>
                        <a:rPr lang="en-US" sz="1800" kern="1200" dirty="0">
                          <a:solidFill>
                            <a:schemeClr val="dk1"/>
                          </a:solidFill>
                          <a:effectLst/>
                          <a:latin typeface="+mn-lt"/>
                          <a:ea typeface="+mn-ea"/>
                          <a:cs typeface="+mn-cs"/>
                        </a:rPr>
                        <a:t> June 2019 in respect of Resolution of Stressed Assts.</a:t>
                      </a:r>
                      <a:endParaRPr lang="en-IN" sz="1800" kern="1200" dirty="0">
                        <a:solidFill>
                          <a:schemeClr val="dk1"/>
                        </a:solidFill>
                        <a:effectLst/>
                        <a:latin typeface="+mn-lt"/>
                        <a:ea typeface="+mn-ea"/>
                        <a:cs typeface="+mn-cs"/>
                      </a:endParaRPr>
                    </a:p>
                    <a:p>
                      <a:pPr algn="just"/>
                      <a:r>
                        <a:rPr lang="en-US" sz="1800" kern="1200" dirty="0">
                          <a:solidFill>
                            <a:schemeClr val="dk1"/>
                          </a:solidFill>
                          <a:effectLst/>
                          <a:latin typeface="+mn-lt"/>
                          <a:ea typeface="+mn-ea"/>
                          <a:cs typeface="+mn-cs"/>
                        </a:rPr>
                        <a:t> </a:t>
                      </a:r>
                      <a:endParaRPr lang="en-IN" sz="1800" kern="1200" dirty="0">
                        <a:solidFill>
                          <a:schemeClr val="dk1"/>
                        </a:solidFill>
                        <a:effectLst/>
                        <a:latin typeface="+mn-lt"/>
                        <a:ea typeface="+mn-ea"/>
                        <a:cs typeface="+mn-cs"/>
                      </a:endParaRPr>
                    </a:p>
                    <a:p>
                      <a:pPr algn="just"/>
                      <a:r>
                        <a:rPr lang="en-US" sz="1800" kern="1200" dirty="0">
                          <a:solidFill>
                            <a:schemeClr val="dk1"/>
                          </a:solidFill>
                          <a:effectLst/>
                          <a:latin typeface="+mn-lt"/>
                          <a:ea typeface="+mn-ea"/>
                          <a:cs typeface="+mn-cs"/>
                        </a:rPr>
                        <a:t>RBI has constituted a Central Repository of Information on Large Credits </a:t>
                      </a:r>
                      <a:r>
                        <a:rPr lang="en-US" sz="1800" b="1" kern="1200" dirty="0">
                          <a:solidFill>
                            <a:schemeClr val="dk1"/>
                          </a:solidFill>
                          <a:effectLst/>
                          <a:latin typeface="+mn-lt"/>
                          <a:ea typeface="+mn-ea"/>
                          <a:cs typeface="+mn-cs"/>
                        </a:rPr>
                        <a:t>(CRILC)</a:t>
                      </a:r>
                      <a:r>
                        <a:rPr lang="en-US" sz="1800" kern="1200" dirty="0">
                          <a:solidFill>
                            <a:schemeClr val="dk1"/>
                          </a:solidFill>
                          <a:effectLst/>
                          <a:latin typeface="+mn-lt"/>
                          <a:ea typeface="+mn-ea"/>
                          <a:cs typeface="+mn-cs"/>
                        </a:rPr>
                        <a:t> and all Banks have to provide credit information to CRILC about their borrowers with an aggregate </a:t>
                      </a:r>
                      <a:r>
                        <a:rPr lang="en-US" sz="1800" b="1" kern="1200" dirty="0">
                          <a:solidFill>
                            <a:schemeClr val="dk1"/>
                          </a:solidFill>
                          <a:effectLst/>
                          <a:latin typeface="+mn-lt"/>
                          <a:ea typeface="+mn-ea"/>
                          <a:cs typeface="+mn-cs"/>
                        </a:rPr>
                        <a:t>fund-based and non-fund based exposure of and over Rs.5 Crores. </a:t>
                      </a:r>
                      <a:r>
                        <a:rPr lang="en-US" sz="1800" kern="1200" dirty="0">
                          <a:solidFill>
                            <a:schemeClr val="dk1"/>
                          </a:solidFill>
                          <a:effectLst/>
                          <a:latin typeface="+mn-lt"/>
                          <a:ea typeface="+mn-ea"/>
                          <a:cs typeface="+mn-cs"/>
                        </a:rPr>
                        <a:t>Banks should also report the SMA status of their borrowers to CRILIC. Hence, the auditors should ask for CRILIC Report from the branch, if any.</a:t>
                      </a:r>
                      <a:endParaRPr lang="en-IN" sz="18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bl>
          </a:graphicData>
        </a:graphic>
      </p:graphicFrame>
    </p:spTree>
    <p:extLst>
      <p:ext uri="{BB962C8B-B14F-4D97-AF65-F5344CB8AC3E}">
        <p14:creationId xmlns:p14="http://schemas.microsoft.com/office/powerpoint/2010/main" val="69750989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3723816899"/>
              </p:ext>
            </p:extLst>
          </p:nvPr>
        </p:nvGraphicFramePr>
        <p:xfrm>
          <a:off x="821635" y="803618"/>
          <a:ext cx="10483318" cy="4502900"/>
        </p:xfrm>
        <a:graphic>
          <a:graphicData uri="http://schemas.openxmlformats.org/drawingml/2006/table">
            <a:tbl>
              <a:tblPr>
                <a:tableStyleId>{5C22544A-7EE6-4342-B048-85BDC9FD1C3A}</a:tableStyleId>
              </a:tblPr>
              <a:tblGrid>
                <a:gridCol w="606294">
                  <a:extLst>
                    <a:ext uri="{9D8B030D-6E8A-4147-A177-3AD203B41FA5}">
                      <a16:colId xmlns:a16="http://schemas.microsoft.com/office/drawing/2014/main" val="567958520"/>
                    </a:ext>
                  </a:extLst>
                </a:gridCol>
                <a:gridCol w="9371688">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297056">
                  <a:extLst>
                    <a:ext uri="{9D8B030D-6E8A-4147-A177-3AD203B41FA5}">
                      <a16:colId xmlns:a16="http://schemas.microsoft.com/office/drawing/2014/main" val="192263544"/>
                    </a:ext>
                  </a:extLst>
                </a:gridCol>
              </a:tblGrid>
              <a:tr h="1135660">
                <a:tc>
                  <a:txBody>
                    <a:bodyPr/>
                    <a:lstStyle/>
                    <a:p>
                      <a:pPr algn="just"/>
                      <a:r>
                        <a:rPr lang="en-US" dirty="0"/>
                        <a:t>(ii)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1800" b="1" i="0" u="none" strike="noStrike" kern="1200" baseline="0" dirty="0">
                          <a:solidFill>
                            <a:schemeClr val="dk1"/>
                          </a:solidFill>
                          <a:latin typeface="+mn-lt"/>
                          <a:ea typeface="+mn-ea"/>
                          <a:cs typeface="+mn-cs"/>
                        </a:rPr>
                        <a:t>Upgradations in NPAs</a:t>
                      </a:r>
                    </a:p>
                    <a:p>
                      <a:pPr algn="just"/>
                      <a:r>
                        <a:rPr lang="en-US" sz="1800" b="0" i="0" u="none" strike="noStrike" kern="1200" baseline="0" dirty="0">
                          <a:solidFill>
                            <a:schemeClr val="dk1"/>
                          </a:solidFill>
                          <a:latin typeface="+mn-lt"/>
                          <a:ea typeface="+mn-ea"/>
                          <a:cs typeface="+mn-cs"/>
                        </a:rPr>
                        <a:t>Whether the upgradations in non-performing advances is in line with the norms of Reserve Bank of India</a:t>
                      </a:r>
                      <a:endParaRPr lang="en-IN" sz="18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lgn="just"/>
                      <a:endParaRPr lang="en-IN" sz="18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3367240">
                <a:tc gridSpan="4">
                  <a:txBody>
                    <a:bodyPr/>
                    <a:lstStyle/>
                    <a:p>
                      <a:pPr marL="285750" indent="-285750" algn="just">
                        <a:buFont typeface="Wingdings" panose="05000000000000000000" pitchFamily="2" charset="2"/>
                        <a:buChar char="§"/>
                      </a:pPr>
                      <a:r>
                        <a:rPr lang="en-US" sz="1800" kern="1200" dirty="0">
                          <a:solidFill>
                            <a:schemeClr val="dk1"/>
                          </a:solidFill>
                          <a:effectLst/>
                          <a:latin typeface="+mn-lt"/>
                          <a:ea typeface="+mn-ea"/>
                          <a:cs typeface="+mn-cs"/>
                        </a:rPr>
                        <a:t>Obtain the list of NPA Accounts upgraded during the year</a:t>
                      </a:r>
                    </a:p>
                    <a:p>
                      <a:pPr marL="285750" indent="-285750" algn="just">
                        <a:buFont typeface="Arial" panose="020B0604020202020204" pitchFamily="34" charset="0"/>
                        <a:buChar char="•"/>
                      </a:pPr>
                      <a:r>
                        <a:rPr lang="en-US" sz="1800" kern="1200" dirty="0">
                          <a:solidFill>
                            <a:schemeClr val="dk1"/>
                          </a:solidFill>
                          <a:effectLst/>
                          <a:latin typeface="+mn-lt"/>
                          <a:ea typeface="+mn-ea"/>
                          <a:cs typeface="+mn-cs"/>
                        </a:rPr>
                        <a:t>Compare the list of NPA accounts as at the end of Previous Year and as at the end of Current Year   Movement analysis &amp; completeness check</a:t>
                      </a:r>
                    </a:p>
                    <a:p>
                      <a:pPr marL="285750" indent="-285750" algn="just">
                        <a:buFont typeface="Wingdings" panose="05000000000000000000" pitchFamily="2" charset="2"/>
                        <a:buChar char="§"/>
                      </a:pPr>
                      <a:r>
                        <a:rPr lang="en-US" sz="1800" kern="1200" dirty="0">
                          <a:solidFill>
                            <a:schemeClr val="dk1"/>
                          </a:solidFill>
                          <a:effectLst/>
                          <a:latin typeface="+mn-lt"/>
                          <a:ea typeface="+mn-ea"/>
                          <a:cs typeface="+mn-cs"/>
                        </a:rPr>
                        <a:t>Quarterly reporting of NPA accounts may be reviewed</a:t>
                      </a:r>
                    </a:p>
                    <a:p>
                      <a:pPr marL="285750" indent="-285750" algn="just">
                        <a:buFont typeface="Wingdings" panose="05000000000000000000" pitchFamily="2" charset="2"/>
                        <a:buChar char="§"/>
                      </a:pPr>
                      <a:r>
                        <a:rPr lang="en-US" sz="1800" kern="1200" dirty="0">
                          <a:solidFill>
                            <a:schemeClr val="dk1"/>
                          </a:solidFill>
                          <a:effectLst/>
                          <a:latin typeface="+mn-lt"/>
                          <a:ea typeface="+mn-ea"/>
                          <a:cs typeface="+mn-cs"/>
                        </a:rPr>
                        <a:t>Verify that the entire overdoes have been repaid and the source of funds (genuine recovery) have also been verified by the branch before </a:t>
                      </a:r>
                      <a:r>
                        <a:rPr lang="en-IN" sz="1800" kern="1200" dirty="0">
                          <a:solidFill>
                            <a:schemeClr val="dk1"/>
                          </a:solidFill>
                          <a:effectLst/>
                          <a:latin typeface="+mn-lt"/>
                          <a:ea typeface="+mn-ea"/>
                          <a:cs typeface="+mn-cs"/>
                        </a:rPr>
                        <a:t>upgrading the account</a:t>
                      </a:r>
                    </a:p>
                    <a:p>
                      <a:pPr marL="285750" indent="-285750" algn="just">
                        <a:buFont typeface="Wingdings" panose="05000000000000000000" pitchFamily="2" charset="2"/>
                        <a:buChar char="§"/>
                      </a:pPr>
                      <a:r>
                        <a:rPr lang="en-US" sz="1800" kern="1200" dirty="0">
                          <a:solidFill>
                            <a:schemeClr val="dk1"/>
                          </a:solidFill>
                          <a:effectLst/>
                          <a:latin typeface="+mn-lt"/>
                          <a:ea typeface="+mn-ea"/>
                          <a:cs typeface="+mn-cs"/>
                        </a:rPr>
                        <a:t>In case of discrepancies noted, the same should be reported and the account may be downgraded by way of MOC  </a:t>
                      </a:r>
                    </a:p>
                    <a:p>
                      <a:pPr marL="285750" indent="-285750" algn="just">
                        <a:buFont typeface="Wingdings" panose="05000000000000000000" pitchFamily="2" charset="2"/>
                        <a:buChar char="§"/>
                      </a:pPr>
                      <a:r>
                        <a:rPr lang="en-US" sz="1800" b="0" i="0" u="none" strike="noStrike" kern="1200" baseline="0" dirty="0">
                          <a:solidFill>
                            <a:schemeClr val="dk1"/>
                          </a:solidFill>
                          <a:latin typeface="+mn-lt"/>
                          <a:ea typeface="+mn-ea"/>
                          <a:cs typeface="+mn-cs"/>
                        </a:rPr>
                        <a:t>Whether in the cases concluded the recoveries have been properly appropriated against the principal / interest as per the policy of the </a:t>
                      </a:r>
                      <a:r>
                        <a:rPr lang="en-IN" sz="1800" b="0" i="0" u="none" strike="noStrike" kern="1200" baseline="0" dirty="0">
                          <a:solidFill>
                            <a:schemeClr val="dk1"/>
                          </a:solidFill>
                          <a:latin typeface="+mn-lt"/>
                          <a:ea typeface="+mn-ea"/>
                          <a:cs typeface="+mn-cs"/>
                        </a:rPr>
                        <a:t>bank? For this purpose, one must refer to the Accounting Policies of the Bank.</a:t>
                      </a:r>
                      <a:endParaRPr lang="en-IN"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a:endParaRPr lang="en-IN" sz="18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62230" marR="43815" algn="just">
                        <a:lnSpc>
                          <a:spcPct val="106000"/>
                        </a:lnSpc>
                        <a:spcBef>
                          <a:spcPts val="0"/>
                        </a:spcBef>
                        <a:spcAft>
                          <a:spcPts val="0"/>
                        </a:spcAft>
                      </a:pPr>
                      <a:endParaRPr lang="en-IN" sz="18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1892092"/>
                  </a:ext>
                </a:extLst>
              </a:tr>
            </a:tbl>
          </a:graphicData>
        </a:graphic>
      </p:graphicFrame>
    </p:spTree>
    <p:extLst>
      <p:ext uri="{BB962C8B-B14F-4D97-AF65-F5344CB8AC3E}">
        <p14:creationId xmlns:p14="http://schemas.microsoft.com/office/powerpoint/2010/main" val="206263992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646331"/>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(REVISED</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536209892"/>
              </p:ext>
            </p:extLst>
          </p:nvPr>
        </p:nvGraphicFramePr>
        <p:xfrm>
          <a:off x="887104" y="1120106"/>
          <a:ext cx="10536072" cy="6096044"/>
        </p:xfrm>
        <a:graphic>
          <a:graphicData uri="http://schemas.openxmlformats.org/drawingml/2006/table">
            <a:tbl>
              <a:tblPr>
                <a:tableStyleId>{5C22544A-7EE6-4342-B048-85BDC9FD1C3A}</a:tableStyleId>
              </a:tblPr>
              <a:tblGrid>
                <a:gridCol w="957289">
                  <a:extLst>
                    <a:ext uri="{9D8B030D-6E8A-4147-A177-3AD203B41FA5}">
                      <a16:colId xmlns:a16="http://schemas.microsoft.com/office/drawing/2014/main" val="567958520"/>
                    </a:ext>
                  </a:extLst>
                </a:gridCol>
                <a:gridCol w="3644379">
                  <a:extLst>
                    <a:ext uri="{9D8B030D-6E8A-4147-A177-3AD203B41FA5}">
                      <a16:colId xmlns:a16="http://schemas.microsoft.com/office/drawing/2014/main" val="1666639779"/>
                    </a:ext>
                  </a:extLst>
                </a:gridCol>
                <a:gridCol w="530735">
                  <a:extLst>
                    <a:ext uri="{9D8B030D-6E8A-4147-A177-3AD203B41FA5}">
                      <a16:colId xmlns:a16="http://schemas.microsoft.com/office/drawing/2014/main" val="249110400"/>
                    </a:ext>
                  </a:extLst>
                </a:gridCol>
                <a:gridCol w="5403669">
                  <a:extLst>
                    <a:ext uri="{9D8B030D-6E8A-4147-A177-3AD203B41FA5}">
                      <a16:colId xmlns:a16="http://schemas.microsoft.com/office/drawing/2014/main" val="192263544"/>
                    </a:ext>
                  </a:extLst>
                </a:gridCol>
              </a:tblGrid>
              <a:tr h="2651804">
                <a:tc>
                  <a:txBody>
                    <a:bodyPr/>
                    <a:lstStyle/>
                    <a:p>
                      <a:r>
                        <a:rPr lang="en-US" dirty="0"/>
                        <a:t>(b)</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Have the cash balances at the branch/ATMs been checked at periodic intervals as per the procedure prescribed by the controlling authorities of the bank?</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lvl="0" indent="-285750">
                        <a:buFont typeface="Arial" panose="020B0604020202020204" pitchFamily="34" charset="0"/>
                        <a:buChar char="•"/>
                      </a:pPr>
                      <a:r>
                        <a:rPr lang="en-US" sz="2000" kern="1200" dirty="0">
                          <a:solidFill>
                            <a:schemeClr val="dk1"/>
                          </a:solidFill>
                          <a:effectLst/>
                          <a:latin typeface="+mn-lt"/>
                          <a:ea typeface="+mn-ea"/>
                          <a:cs typeface="+mn-cs"/>
                        </a:rPr>
                        <a:t>Check Insurance Policy for Cash (including cash in hand, cash in ATM, cash in transit). Verify whether the limits fixed are adequately covered by the Policy.</a:t>
                      </a:r>
                    </a:p>
                    <a:p>
                      <a:pPr lvl="0"/>
                      <a:endParaRPr lang="en-IN" sz="2000" kern="1200" dirty="0">
                        <a:solidFill>
                          <a:schemeClr val="dk1"/>
                        </a:solidFill>
                        <a:effectLst/>
                        <a:latin typeface="+mn-lt"/>
                        <a:ea typeface="+mn-ea"/>
                        <a:cs typeface="+mn-cs"/>
                      </a:endParaRPr>
                    </a:p>
                    <a:p>
                      <a:pPr marL="285750" indent="-285750">
                        <a:buFont typeface="Arial" panose="020B0604020202020204" pitchFamily="34" charset="0"/>
                        <a:buChar char="•"/>
                      </a:pPr>
                      <a:r>
                        <a:rPr lang="en-US" sz="2000" kern="1200" dirty="0">
                          <a:solidFill>
                            <a:schemeClr val="dk1"/>
                          </a:solidFill>
                          <a:effectLst/>
                          <a:latin typeface="+mn-lt"/>
                          <a:ea typeface="+mn-ea"/>
                          <a:cs typeface="+mn-cs"/>
                        </a:rPr>
                        <a:t>Check the date of the Policy for validity during the FY. If the policy not available, ask the branch to provide from H.O.</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3203657"/>
                  </a:ext>
                </a:extLst>
              </a:tr>
              <a:tr h="2651804">
                <a:tc>
                  <a:txBody>
                    <a:bodyPr/>
                    <a:lstStyle/>
                    <a:p>
                      <a:r>
                        <a:rPr lang="en-US" sz="1800" b="1" kern="1200" dirty="0">
                          <a:solidFill>
                            <a:schemeClr val="dk1"/>
                          </a:solidFill>
                          <a:effectLst/>
                          <a:latin typeface="+mn-lt"/>
                          <a:ea typeface="+mn-ea"/>
                          <a:cs typeface="+mn-cs"/>
                        </a:rPr>
                        <a:t>(c)</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Does the branch generally maintain / carry cash balances, which vary significantly from the limits fixed by the controlling authorities</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of the bank?</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lvl="0" indent="-285750" algn="just">
                        <a:buFont typeface="Arial" panose="020B0604020202020204" pitchFamily="34" charset="0"/>
                        <a:buChar char="•"/>
                      </a:pPr>
                      <a:r>
                        <a:rPr lang="en-US" sz="2000" kern="1200" dirty="0">
                          <a:solidFill>
                            <a:schemeClr val="dk1"/>
                          </a:solidFill>
                          <a:effectLst/>
                          <a:latin typeface="+mn-lt"/>
                          <a:ea typeface="+mn-ea"/>
                          <a:cs typeface="+mn-cs"/>
                        </a:rPr>
                        <a:t>Obtain Cash Retention Limit of the Branch.</a:t>
                      </a:r>
                    </a:p>
                    <a:p>
                      <a:pPr lvl="0" algn="just"/>
                      <a:endParaRPr lang="en-IN" sz="2000" kern="1200" dirty="0">
                        <a:solidFill>
                          <a:schemeClr val="dk1"/>
                        </a:solidFill>
                        <a:effectLst/>
                        <a:latin typeface="+mn-lt"/>
                        <a:ea typeface="+mn-ea"/>
                        <a:cs typeface="+mn-cs"/>
                      </a:endParaRPr>
                    </a:p>
                    <a:p>
                      <a:pPr marL="285750" lvl="0" indent="-285750" algn="just">
                        <a:buFont typeface="Arial" panose="020B0604020202020204" pitchFamily="34" charset="0"/>
                        <a:buChar char="•"/>
                      </a:pPr>
                      <a:r>
                        <a:rPr lang="en-US" sz="2000" kern="1200" dirty="0">
                          <a:solidFill>
                            <a:schemeClr val="dk1"/>
                          </a:solidFill>
                          <a:effectLst/>
                          <a:latin typeface="+mn-lt"/>
                          <a:ea typeface="+mn-ea"/>
                          <a:cs typeface="+mn-cs"/>
                        </a:rPr>
                        <a:t>Verify the Cash Ledger throughout the year and comment on the status of cash retained by the branch.</a:t>
                      </a:r>
                    </a:p>
                    <a:p>
                      <a:pPr lvl="0" algn="just"/>
                      <a:endParaRPr lang="en-IN" sz="2000" kern="1200" dirty="0">
                        <a:solidFill>
                          <a:schemeClr val="dk1"/>
                        </a:solidFill>
                        <a:effectLst/>
                        <a:latin typeface="+mn-lt"/>
                        <a:ea typeface="+mn-ea"/>
                        <a:cs typeface="+mn-cs"/>
                      </a:endParaRPr>
                    </a:p>
                    <a:p>
                      <a:pPr marL="285750" lvl="0" indent="-285750" algn="just">
                        <a:buFont typeface="Arial" panose="020B0604020202020204" pitchFamily="34" charset="0"/>
                        <a:buChar char="•"/>
                      </a:pPr>
                      <a:r>
                        <a:rPr lang="en-US" sz="2000" kern="1200" dirty="0">
                          <a:solidFill>
                            <a:schemeClr val="dk1"/>
                          </a:solidFill>
                          <a:effectLst/>
                          <a:latin typeface="+mn-lt"/>
                          <a:ea typeface="+mn-ea"/>
                          <a:cs typeface="+mn-cs"/>
                        </a:rPr>
                        <a:t>Verify whether the instances of excess cash balances are being reported to the Controlling Office from time to time from correspondence.</a:t>
                      </a:r>
                      <a:endParaRPr lang="en-IN" sz="2000" kern="1200" dirty="0">
                        <a:solidFill>
                          <a:schemeClr val="dk1"/>
                        </a:solidFill>
                        <a:effectLst/>
                        <a:latin typeface="+mn-lt"/>
                        <a:ea typeface="+mn-ea"/>
                        <a:cs typeface="+mn-cs"/>
                      </a:endParaRPr>
                    </a:p>
                    <a:p>
                      <a:pPr marL="342900" lvl="0" indent="-342900" algn="just">
                        <a:buFont typeface="Arial" panose="020B0604020202020204" pitchFamily="34" charset="0"/>
                        <a:buChar char="•"/>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bl>
          </a:graphicData>
        </a:graphic>
      </p:graphicFrame>
    </p:spTree>
    <p:extLst>
      <p:ext uri="{BB962C8B-B14F-4D97-AF65-F5344CB8AC3E}">
        <p14:creationId xmlns:p14="http://schemas.microsoft.com/office/powerpoint/2010/main" val="249347569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157445866"/>
              </p:ext>
            </p:extLst>
          </p:nvPr>
        </p:nvGraphicFramePr>
        <p:xfrm>
          <a:off x="821635" y="1172804"/>
          <a:ext cx="10601541" cy="5685920"/>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754000">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Asset or Standard Asset during the year and the reason thereof.</a:t>
                      </a:r>
                      <a:endParaRPr lang="en-IN" sz="2000"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2000" kern="1200" dirty="0">
                          <a:solidFill>
                            <a:schemeClr val="dk1"/>
                          </a:solidFill>
                          <a:effectLst/>
                          <a:latin typeface="+mn-lt"/>
                          <a:ea typeface="+mn-ea"/>
                          <a:cs typeface="+mn-cs"/>
                        </a:rPr>
                        <a:t>Whether RBI	guidelines on income recognition and provisioning  have been followed.</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3496910">
                <a:tc>
                  <a:txBody>
                    <a:bodyPr/>
                    <a:lstStyle/>
                    <a:p>
                      <a:r>
                        <a:rPr lang="en-US" b="1" dirty="0"/>
                        <a:t>(iii)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
                        <a:buFont typeface="Arial" panose="020B0604020202020204" pitchFamily="34" charset="0"/>
                        <a:buChar char="•"/>
                      </a:pPr>
                      <a:r>
                        <a:rPr lang="en-US" sz="1800" kern="1200" dirty="0">
                          <a:solidFill>
                            <a:schemeClr val="dk1"/>
                          </a:solidFill>
                          <a:effectLst/>
                          <a:latin typeface="+mn-lt"/>
                          <a:ea typeface="+mn-ea"/>
                          <a:cs typeface="+mn-cs"/>
                        </a:rPr>
                        <a:t>Whether the branch has reported accounts restructured or </a:t>
                      </a:r>
                      <a:r>
                        <a:rPr lang="en-US" sz="1800" kern="1200" dirty="0" err="1">
                          <a:solidFill>
                            <a:schemeClr val="dk1"/>
                          </a:solidFill>
                          <a:effectLst/>
                          <a:latin typeface="+mn-lt"/>
                          <a:ea typeface="+mn-ea"/>
                          <a:cs typeface="+mn-cs"/>
                        </a:rPr>
                        <a:t>rephased</a:t>
                      </a:r>
                      <a:r>
                        <a:rPr lang="en-US" sz="1800" kern="1200" dirty="0">
                          <a:solidFill>
                            <a:schemeClr val="dk1"/>
                          </a:solidFill>
                          <a:effectLst/>
                          <a:latin typeface="+mn-lt"/>
                          <a:ea typeface="+mn-ea"/>
                          <a:cs typeface="+mn-cs"/>
                        </a:rPr>
                        <a:t> during the year to Controlling Authority of the bank?</a:t>
                      </a:r>
                      <a:endParaRPr lang="en-IN" sz="18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1800" kern="1200" dirty="0">
                          <a:solidFill>
                            <a:schemeClr val="dk1"/>
                          </a:solidFill>
                          <a:effectLst/>
                          <a:latin typeface="+mn-lt"/>
                          <a:ea typeface="+mn-ea"/>
                          <a:cs typeface="+mn-cs"/>
                        </a:rPr>
                        <a:t>Whether the RBI Guidelines for restructuring on all such cases have been followed.</a:t>
                      </a:r>
                      <a:endParaRPr lang="en-IN" sz="18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1800" kern="1200" dirty="0">
                          <a:solidFill>
                            <a:schemeClr val="dk1"/>
                          </a:solidFill>
                          <a:effectLst/>
                          <a:latin typeface="+mn-lt"/>
                          <a:ea typeface="+mn-ea"/>
                          <a:cs typeface="+mn-cs"/>
                        </a:rPr>
                        <a:t>Whether the branch complies with the regulatory stance for resolution of stressed assets, including the compliance with board approved policies in this regard, tracking/reporting of defaults for resolution purposes. among others?</a:t>
                      </a:r>
                      <a:endParaRPr lang="en-IN" sz="18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2000" kern="1200" dirty="0">
                          <a:solidFill>
                            <a:schemeClr val="dk1"/>
                          </a:solidFill>
                          <a:effectLst/>
                          <a:latin typeface="+mn-lt"/>
                          <a:ea typeface="+mn-ea"/>
                          <a:cs typeface="+mn-cs"/>
                        </a:rPr>
                        <a:t>Obtain in writing from the branch, the cases restructured during the year. Ensure that the branch has complied with resolution of stressed assets as per RBI Circular on </a:t>
                      </a:r>
                      <a:r>
                        <a:rPr lang="en-US" sz="1800" b="1" i="0" kern="1200" dirty="0">
                          <a:solidFill>
                            <a:schemeClr val="dk1"/>
                          </a:solidFill>
                          <a:effectLst/>
                          <a:latin typeface="+mn-lt"/>
                          <a:ea typeface="+mn-ea"/>
                          <a:cs typeface="+mn-cs"/>
                        </a:rPr>
                        <a:t> Prudential Framework for Resolution of Stressed Assets dated June 7, 2019</a:t>
                      </a:r>
                      <a:endParaRPr lang="en-IN" sz="2000" b="1"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856919"/>
                  </a:ext>
                </a:extLst>
              </a:tr>
            </a:tbl>
          </a:graphicData>
        </a:graphic>
      </p:graphicFrame>
    </p:spTree>
    <p:extLst>
      <p:ext uri="{BB962C8B-B14F-4D97-AF65-F5344CB8AC3E}">
        <p14:creationId xmlns:p14="http://schemas.microsoft.com/office/powerpoint/2010/main" val="278667016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3653389171"/>
              </p:ext>
            </p:extLst>
          </p:nvPr>
        </p:nvGraphicFramePr>
        <p:xfrm>
          <a:off x="821635" y="1172804"/>
          <a:ext cx="10601541" cy="5393968"/>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2122373">
                <a:tc>
                  <a:txBody>
                    <a:bodyPr/>
                    <a:lstStyle/>
                    <a:p>
                      <a:r>
                        <a:rPr lang="en-US" dirty="0"/>
                        <a:t>(iii)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lvl="0" indent="-285750" algn="just">
                        <a:buFont typeface="Arial" panose="020B0604020202020204" pitchFamily="34" charset="0"/>
                        <a:buChar char="•"/>
                      </a:pPr>
                      <a:r>
                        <a:rPr lang="en-US" sz="2000" kern="1200" dirty="0">
                          <a:solidFill>
                            <a:schemeClr val="dk1"/>
                          </a:solidFill>
                          <a:effectLst/>
                          <a:latin typeface="+mn-lt"/>
                          <a:ea typeface="+mn-ea"/>
                          <a:cs typeface="+mn-cs"/>
                        </a:rPr>
                        <a:t>Whether the upgradation in non- performing advances is in line with the norms of Reserve Bank of India</a:t>
                      </a:r>
                      <a:endParaRPr lang="en-IN" sz="2000" kern="1200" dirty="0">
                        <a:solidFill>
                          <a:schemeClr val="dk1"/>
                        </a:solidFill>
                        <a:effectLst/>
                        <a:latin typeface="+mn-lt"/>
                        <a:ea typeface="+mn-ea"/>
                        <a:cs typeface="+mn-cs"/>
                      </a:endParaRPr>
                    </a:p>
                    <a:p>
                      <a:pPr marL="285750" indent="-285750" algn="just">
                        <a:buFont typeface="Arial" panose="020B0604020202020204" pitchFamily="34" charset="0"/>
                        <a:buChar char="•"/>
                      </a:pPr>
                      <a:r>
                        <a:rPr lang="en-US" sz="2000" kern="1200" dirty="0">
                          <a:solidFill>
                            <a:schemeClr val="dk1"/>
                          </a:solidFill>
                          <a:effectLst/>
                          <a:latin typeface="+mn-lt"/>
                          <a:ea typeface="+mn-ea"/>
                          <a:cs typeface="+mn-cs"/>
                        </a:rPr>
                        <a:t>Where the auditor disagrees with upgradation of accounts? If yes, give reasons thereof.</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lgn="just">
                        <a:buFont typeface="Wingdings" panose="05000000000000000000" pitchFamily="2" charset="2"/>
                        <a:buChar char="§"/>
                      </a:pPr>
                      <a:r>
                        <a:rPr lang="en-US" sz="2000" kern="1200" dirty="0">
                          <a:solidFill>
                            <a:schemeClr val="dk1"/>
                          </a:solidFill>
                          <a:effectLst/>
                          <a:latin typeface="+mn-lt"/>
                          <a:ea typeface="+mn-ea"/>
                          <a:cs typeface="+mn-cs"/>
                        </a:rPr>
                        <a:t>Obtain the list of NPA Accounts upgraded during the year</a:t>
                      </a:r>
                    </a:p>
                    <a:p>
                      <a:pPr marL="285750" indent="-285750" algn="just">
                        <a:buFont typeface="Arial" panose="020B0604020202020204" pitchFamily="34" charset="0"/>
                        <a:buChar char="•"/>
                      </a:pPr>
                      <a:r>
                        <a:rPr lang="en-US" sz="2000" kern="1200">
                          <a:solidFill>
                            <a:schemeClr val="dk1"/>
                          </a:solidFill>
                          <a:effectLst/>
                          <a:latin typeface="+mn-lt"/>
                          <a:ea typeface="+mn-ea"/>
                          <a:cs typeface="+mn-cs"/>
                        </a:rPr>
                        <a:t>Compare the list of NPA accounts as at the end of Previous Year and as at the end of Current Year   Movement analysis &amp; completeness check</a:t>
                      </a:r>
                    </a:p>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3260368">
                <a:tc>
                  <a:txBody>
                    <a:bodyPr/>
                    <a:lstStyle/>
                    <a:p>
                      <a:r>
                        <a:rPr lang="en-US" b="1" dirty="0"/>
                        <a:t>(iv)</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Have you come across cases where the relevant Controlling Authority of the bank has authorized legal action for recovery of advances or recalling of advances, but no such action was taken by the branch? If so, give details of such cases.</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2000" kern="1200" dirty="0">
                          <a:solidFill>
                            <a:schemeClr val="dk1"/>
                          </a:solidFill>
                          <a:effectLst/>
                          <a:latin typeface="+mn-lt"/>
                          <a:ea typeface="+mn-ea"/>
                          <a:cs typeface="+mn-cs"/>
                        </a:rPr>
                        <a:t>Obtain the list of such cases from the branch in writing and give comment on study of those cases.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856919"/>
                  </a:ext>
                </a:extLst>
              </a:tr>
            </a:tbl>
          </a:graphicData>
        </a:graphic>
      </p:graphicFrame>
    </p:spTree>
    <p:extLst>
      <p:ext uri="{BB962C8B-B14F-4D97-AF65-F5344CB8AC3E}">
        <p14:creationId xmlns:p14="http://schemas.microsoft.com/office/powerpoint/2010/main" val="13174135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977206875"/>
              </p:ext>
            </p:extLst>
          </p:nvPr>
        </p:nvGraphicFramePr>
        <p:xfrm>
          <a:off x="821635" y="1172804"/>
          <a:ext cx="10601541" cy="5485408"/>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837682">
                <a:tc>
                  <a:txBody>
                    <a:bodyPr/>
                    <a:lstStyle/>
                    <a:p>
                      <a:r>
                        <a:rPr lang="en-US" dirty="0"/>
                        <a:t>(v)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there are any accounts wherein the process under IBC is mandated but not initiated by the branch?</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Whether there are any borrowers at the branch against whom the process of IBC is initiated by any of the </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To obtain the list of accounts herein process under IBC is mandated but not initiated by the branch. In this connection, please go through the RBI Circular on </a:t>
                      </a:r>
                      <a:r>
                        <a:rPr lang="en-US" sz="2000" b="1" kern="1200" dirty="0">
                          <a:solidFill>
                            <a:schemeClr val="dk1"/>
                          </a:solidFill>
                          <a:effectLst/>
                          <a:latin typeface="+mn-lt"/>
                          <a:ea typeface="+mn-ea"/>
                          <a:cs typeface="+mn-cs"/>
                        </a:rPr>
                        <a:t>Prudential Framework for Resolution of Stressed Assets dated 7 </a:t>
                      </a:r>
                      <a:r>
                        <a:rPr lang="en-US" sz="2000" b="1" kern="1200" dirty="0" err="1">
                          <a:solidFill>
                            <a:schemeClr val="dk1"/>
                          </a:solidFill>
                          <a:effectLst/>
                          <a:latin typeface="+mn-lt"/>
                          <a:ea typeface="+mn-ea"/>
                          <a:cs typeface="+mn-cs"/>
                        </a:rPr>
                        <a:t>th</a:t>
                      </a:r>
                      <a:r>
                        <a:rPr lang="en-US" sz="2000" b="1" kern="1200" dirty="0">
                          <a:solidFill>
                            <a:schemeClr val="dk1"/>
                          </a:solidFill>
                          <a:effectLst/>
                          <a:latin typeface="+mn-lt"/>
                          <a:ea typeface="+mn-ea"/>
                          <a:cs typeface="+mn-cs"/>
                        </a:rPr>
                        <a:t> June, 2019.</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3260368">
                <a:tc>
                  <a:txBody>
                    <a:bodyPr/>
                    <a:lstStyle/>
                    <a:p>
                      <a:r>
                        <a:rPr lang="en-US" b="1" dirty="0"/>
                        <a:t>(vi)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45085" lvl="0" indent="-342900" algn="just" defTabSz="914400" rtl="0" eaLnBrk="1" fontAlgn="auto" latinLnBrk="0" hangingPunct="1">
                        <a:lnSpc>
                          <a:spcPct val="110000"/>
                        </a:lnSpc>
                        <a:spcBef>
                          <a:spcPts val="20"/>
                        </a:spcBef>
                        <a:spcAft>
                          <a:spcPts val="0"/>
                        </a:spcAft>
                        <a:buClrTx/>
                        <a:buSzPts val="950"/>
                        <a:buFont typeface="Arial" panose="020B0604020202020204" pitchFamily="34" charset="0"/>
                        <a:buChar char="•"/>
                        <a:tabLst>
                          <a:tab pos="488950" algn="l"/>
                        </a:tabLst>
                        <a:defRPr/>
                      </a:pPr>
                      <a:r>
                        <a:rPr lang="en-US" sz="2000" kern="1200" dirty="0">
                          <a:solidFill>
                            <a:schemeClr val="dk1"/>
                          </a:solidFill>
                          <a:effectLst/>
                          <a:latin typeface="+mn-lt"/>
                          <a:ea typeface="+mn-ea"/>
                          <a:cs typeface="+mn-cs"/>
                        </a:rPr>
                        <a:t>Have appropriate claims for credit guarantee (ECGC and others), if any, been duly lodged and settled?</a:t>
                      </a:r>
                    </a:p>
                    <a:p>
                      <a:pPr marL="342900" marR="45085" lvl="0" indent="-342900" algn="just" defTabSz="914400" rtl="0" eaLnBrk="1" fontAlgn="auto" latinLnBrk="0" hangingPunct="1">
                        <a:lnSpc>
                          <a:spcPct val="110000"/>
                        </a:lnSpc>
                        <a:spcBef>
                          <a:spcPts val="20"/>
                        </a:spcBef>
                        <a:spcAft>
                          <a:spcPts val="0"/>
                        </a:spcAft>
                        <a:buClrTx/>
                        <a:buSzPts val="950"/>
                        <a:buFont typeface="Arial" panose="020B0604020202020204" pitchFamily="34" charset="0"/>
                        <a:buChar char="•"/>
                        <a:tabLst>
                          <a:tab pos="488950" algn="l"/>
                        </a:tabLst>
                        <a:defRPr/>
                      </a:pPr>
                      <a:r>
                        <a:rPr lang="en-US" sz="2000" kern="1200" dirty="0">
                          <a:solidFill>
                            <a:schemeClr val="dk1"/>
                          </a:solidFill>
                          <a:effectLst/>
                          <a:latin typeface="+mn-lt"/>
                          <a:ea typeface="+mn-ea"/>
                          <a:cs typeface="+mn-cs"/>
                        </a:rPr>
                        <a:t>Give details of claims rejected? (As per the given table)</a:t>
                      </a:r>
                    </a:p>
                    <a:p>
                      <a:pPr marL="342900" marR="45085" lvl="0" indent="-342900" algn="just" defTabSz="914400" rtl="0" eaLnBrk="1" fontAlgn="auto" latinLnBrk="0" hangingPunct="1">
                        <a:lnSpc>
                          <a:spcPct val="110000"/>
                        </a:lnSpc>
                        <a:spcBef>
                          <a:spcPts val="20"/>
                        </a:spcBef>
                        <a:spcAft>
                          <a:spcPts val="0"/>
                        </a:spcAft>
                        <a:buClrTx/>
                        <a:buSzPts val="950"/>
                        <a:buFont typeface="Arial" panose="020B0604020202020204" pitchFamily="34" charset="0"/>
                        <a:buChar char="•"/>
                        <a:tabLst>
                          <a:tab pos="488950" algn="l"/>
                        </a:tabLst>
                        <a:defRPr/>
                      </a:pPr>
                      <a:r>
                        <a:rPr lang="en-US" sz="2000" kern="1200" dirty="0">
                          <a:solidFill>
                            <a:schemeClr val="dk1"/>
                          </a:solidFill>
                          <a:effectLst/>
                          <a:latin typeface="+mn-lt"/>
                          <a:ea typeface="+mn-ea"/>
                          <a:cs typeface="+mn-cs"/>
                        </a:rPr>
                        <a:t>Whether the claim rejection is appropriately considered while determining the provisioning </a:t>
                      </a:r>
                      <a:endParaRPr lang="en-IN" sz="2000" kern="1200" dirty="0">
                        <a:solidFill>
                          <a:schemeClr val="dk1"/>
                        </a:solidFill>
                        <a:effectLst/>
                        <a:latin typeface="+mn-lt"/>
                        <a:ea typeface="+mn-ea"/>
                        <a:cs typeface="+mn-cs"/>
                      </a:endParaRPr>
                    </a:p>
                    <a:p>
                      <a:pPr marL="0" marR="45085" lvl="0" indent="0" algn="just">
                        <a:lnSpc>
                          <a:spcPct val="110000"/>
                        </a:lnSpc>
                        <a:spcBef>
                          <a:spcPts val="20"/>
                        </a:spcBef>
                        <a:spcAft>
                          <a:spcPts val="0"/>
                        </a:spcAft>
                        <a:buSzPts val="950"/>
                        <a:buFont typeface="Times New Roman" panose="02020603050405020304" pitchFamily="18" charset="0"/>
                        <a:buNone/>
                        <a:tabLst>
                          <a:tab pos="488950" algn="l"/>
                        </a:tabLst>
                      </a:pP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Check whether there are any claims pending with ECGC &amp; others, any claims sent during the year, or any payments received during the year. After verification of statements prepared by the branch comment accordingly.</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856919"/>
                  </a:ext>
                </a:extLst>
              </a:tr>
            </a:tbl>
          </a:graphicData>
        </a:graphic>
      </p:graphicFrame>
    </p:spTree>
    <p:extLst>
      <p:ext uri="{BB962C8B-B14F-4D97-AF65-F5344CB8AC3E}">
        <p14:creationId xmlns:p14="http://schemas.microsoft.com/office/powerpoint/2010/main" val="2899028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739547565"/>
              </p:ext>
            </p:extLst>
          </p:nvPr>
        </p:nvGraphicFramePr>
        <p:xfrm>
          <a:off x="821635" y="1172804"/>
          <a:ext cx="10601541" cy="5250910"/>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322958">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457033">
                  <a:extLst>
                    <a:ext uri="{9D8B030D-6E8A-4147-A177-3AD203B41FA5}">
                      <a16:colId xmlns:a16="http://schemas.microsoft.com/office/drawing/2014/main" val="192263544"/>
                    </a:ext>
                  </a:extLst>
                </a:gridCol>
              </a:tblGrid>
              <a:tr h="5250910">
                <a:tc>
                  <a:txBody>
                    <a:bodyPr/>
                    <a:lstStyle/>
                    <a:p>
                      <a:r>
                        <a:rPr lang="en-US" dirty="0"/>
                        <a:t>(v)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bl>
          </a:graphicData>
        </a:graphic>
      </p:graphicFrame>
      <p:graphicFrame>
        <p:nvGraphicFramePr>
          <p:cNvPr id="3" name="Table 2">
            <a:extLst>
              <a:ext uri="{FF2B5EF4-FFF2-40B4-BE49-F238E27FC236}">
                <a16:creationId xmlns:a16="http://schemas.microsoft.com/office/drawing/2014/main" id="{FD19FBA2-997A-4CB9-806B-7A3DCB7204C2}"/>
              </a:ext>
            </a:extLst>
          </p:cNvPr>
          <p:cNvGraphicFramePr>
            <a:graphicFrameLocks noGrp="1"/>
          </p:cNvGraphicFramePr>
          <p:nvPr>
            <p:extLst>
              <p:ext uri="{D42A27DB-BD31-4B8C-83A1-F6EECF244321}">
                <p14:modId xmlns:p14="http://schemas.microsoft.com/office/powerpoint/2010/main" val="3388970021"/>
              </p:ext>
            </p:extLst>
          </p:nvPr>
        </p:nvGraphicFramePr>
        <p:xfrm>
          <a:off x="6315075" y="1310508"/>
          <a:ext cx="4826540" cy="4952766"/>
        </p:xfrm>
        <a:graphic>
          <a:graphicData uri="http://schemas.openxmlformats.org/drawingml/2006/table">
            <a:tbl>
              <a:tblPr firstRow="1" bandRow="1">
                <a:tableStyleId>{5C22544A-7EE6-4342-B048-85BDC9FD1C3A}</a:tableStyleId>
              </a:tblPr>
              <a:tblGrid>
                <a:gridCol w="2874567">
                  <a:extLst>
                    <a:ext uri="{9D8B030D-6E8A-4147-A177-3AD203B41FA5}">
                      <a16:colId xmlns:a16="http://schemas.microsoft.com/office/drawing/2014/main" val="3814193460"/>
                    </a:ext>
                  </a:extLst>
                </a:gridCol>
                <a:gridCol w="849331">
                  <a:extLst>
                    <a:ext uri="{9D8B030D-6E8A-4147-A177-3AD203B41FA5}">
                      <a16:colId xmlns:a16="http://schemas.microsoft.com/office/drawing/2014/main" val="434272171"/>
                    </a:ext>
                  </a:extLst>
                </a:gridCol>
                <a:gridCol w="1102642">
                  <a:extLst>
                    <a:ext uri="{9D8B030D-6E8A-4147-A177-3AD203B41FA5}">
                      <a16:colId xmlns:a16="http://schemas.microsoft.com/office/drawing/2014/main" val="2418690816"/>
                    </a:ext>
                  </a:extLst>
                </a:gridCol>
              </a:tblGrid>
              <a:tr h="434522">
                <a:tc>
                  <a:txBody>
                    <a:bodyPr/>
                    <a:lstStyle/>
                    <a:p>
                      <a:r>
                        <a:rPr lang="en-US" sz="1400" b="1" kern="1200" dirty="0">
                          <a:solidFill>
                            <a:schemeClr val="tx1"/>
                          </a:solidFill>
                          <a:effectLst/>
                          <a:latin typeface="+mn-lt"/>
                          <a:ea typeface="+mn-ea"/>
                          <a:cs typeface="+mn-cs"/>
                        </a:rPr>
                        <a:t>Particulars</a:t>
                      </a:r>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a:solidFill>
                            <a:schemeClr val="tx1"/>
                          </a:solidFill>
                        </a:rPr>
                        <a:t>Number</a:t>
                      </a:r>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kern="1200" dirty="0">
                          <a:solidFill>
                            <a:schemeClr val="tx1"/>
                          </a:solidFill>
                          <a:effectLst/>
                          <a:latin typeface="+mn-lt"/>
                          <a:ea typeface="+mn-ea"/>
                          <a:cs typeface="+mn-cs"/>
                        </a:rPr>
                        <a:t>Amount/Rs</a:t>
                      </a:r>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9077047"/>
                  </a:ext>
                </a:extLst>
              </a:tr>
              <a:tr h="749998">
                <a:tc>
                  <a:txBody>
                    <a:bodyPr/>
                    <a:lstStyle/>
                    <a:p>
                      <a:pPr algn="just"/>
                      <a:r>
                        <a:rPr lang="en-US" sz="1800" kern="1200" dirty="0">
                          <a:solidFill>
                            <a:schemeClr val="dk1"/>
                          </a:solidFill>
                          <a:effectLst/>
                          <a:latin typeface="+mn-lt"/>
                          <a:ea typeface="+mn-ea"/>
                          <a:cs typeface="+mn-cs"/>
                        </a:rPr>
                        <a:t>Claim at the beginning of the year</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83071726"/>
                  </a:ext>
                </a:extLst>
              </a:tr>
              <a:tr h="749998">
                <a:tc>
                  <a:txBody>
                    <a:bodyPr/>
                    <a:lstStyle/>
                    <a:p>
                      <a:pPr algn="just"/>
                      <a:r>
                        <a:rPr lang="en-US" sz="1800" kern="1200" dirty="0">
                          <a:solidFill>
                            <a:schemeClr val="dk1"/>
                          </a:solidFill>
                          <a:effectLst/>
                          <a:latin typeface="+mn-lt"/>
                          <a:ea typeface="+mn-ea"/>
                          <a:cs typeface="+mn-cs"/>
                        </a:rPr>
                        <a:t>Further claim lodged during the Year</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33803785"/>
                  </a:ext>
                </a:extLst>
              </a:tr>
              <a:tr h="434522">
                <a:tc>
                  <a:txBody>
                    <a:bodyPr/>
                    <a:lstStyle/>
                    <a:p>
                      <a:pPr algn="just"/>
                      <a:r>
                        <a:rPr lang="en-US" sz="1800" b="1" kern="1200" dirty="0">
                          <a:solidFill>
                            <a:schemeClr val="dk1"/>
                          </a:solidFill>
                          <a:effectLst/>
                          <a:latin typeface="+mn-lt"/>
                          <a:ea typeface="+mn-ea"/>
                          <a:cs typeface="+mn-cs"/>
                        </a:rPr>
                        <a:t>Total A</a:t>
                      </a:r>
                      <a:endParaRPr lang="en-IN"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31424635"/>
                  </a:ext>
                </a:extLst>
              </a:tr>
              <a:tr h="434522">
                <a:tc>
                  <a:txBody>
                    <a:bodyPr/>
                    <a:lstStyle/>
                    <a:p>
                      <a:pPr algn="just"/>
                      <a:r>
                        <a:rPr lang="en-US" sz="1800" kern="1200" dirty="0">
                          <a:solidFill>
                            <a:schemeClr val="dk1"/>
                          </a:solidFill>
                          <a:effectLst/>
                          <a:latin typeface="+mn-lt"/>
                          <a:ea typeface="+mn-ea"/>
                          <a:cs typeface="+mn-cs"/>
                        </a:rPr>
                        <a:t>Amounts representing</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8694956"/>
                  </a:ext>
                </a:extLst>
              </a:tr>
              <a:tr h="434522">
                <a:tc>
                  <a:txBody>
                    <a:bodyPr/>
                    <a:lstStyle/>
                    <a:p>
                      <a:pPr algn="just"/>
                      <a:r>
                        <a:rPr lang="en-IN" sz="1800" kern="1200" dirty="0">
                          <a:solidFill>
                            <a:schemeClr val="dk1"/>
                          </a:solidFill>
                          <a:effectLst/>
                          <a:latin typeface="+mn-lt"/>
                          <a:ea typeface="+mn-ea"/>
                          <a:cs typeface="+mn-cs"/>
                        </a:rPr>
                        <a:t> (</a:t>
                      </a:r>
                      <a:r>
                        <a:rPr lang="en-IN" sz="1800" kern="1200" dirty="0" err="1">
                          <a:solidFill>
                            <a:schemeClr val="dk1"/>
                          </a:solidFill>
                          <a:effectLst/>
                          <a:latin typeface="+mn-lt"/>
                          <a:ea typeface="+mn-ea"/>
                          <a:cs typeface="+mn-cs"/>
                        </a:rPr>
                        <a:t>i</a:t>
                      </a:r>
                      <a:r>
                        <a:rPr lang="en-IN"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Claims accepted/ settled</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30082375"/>
                  </a:ext>
                </a:extLst>
              </a:tr>
              <a:tr h="434522">
                <a:tc>
                  <a:txBody>
                    <a:bodyPr/>
                    <a:lstStyle/>
                    <a:p>
                      <a:pPr algn="just"/>
                      <a:r>
                        <a:rPr lang="en-US" sz="1800" kern="1200" dirty="0">
                          <a:solidFill>
                            <a:schemeClr val="dk1"/>
                          </a:solidFill>
                          <a:effectLst/>
                          <a:latin typeface="+mn-lt"/>
                          <a:ea typeface="+mn-ea"/>
                          <a:cs typeface="+mn-cs"/>
                        </a:rPr>
                        <a:t>(ii) Claims rejected</a:t>
                      </a:r>
                      <a:endParaRPr lang="en-IN" sz="18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2240414"/>
                  </a:ext>
                </a:extLst>
              </a:tr>
              <a:tr h="434522">
                <a:tc>
                  <a:txBody>
                    <a:bodyPr/>
                    <a:lstStyle/>
                    <a:p>
                      <a:pPr algn="just"/>
                      <a:r>
                        <a:rPr lang="en-US" sz="1800" b="1" kern="1200" dirty="0">
                          <a:solidFill>
                            <a:schemeClr val="dk1"/>
                          </a:solidFill>
                          <a:effectLst/>
                          <a:latin typeface="+mn-lt"/>
                          <a:ea typeface="+mn-ea"/>
                          <a:cs typeface="+mn-cs"/>
                        </a:rPr>
                        <a:t>Total B</a:t>
                      </a:r>
                      <a:endParaRPr lang="en-IN"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82843132"/>
                  </a:ext>
                </a:extLst>
              </a:tr>
              <a:tr h="434522">
                <a:tc>
                  <a:txBody>
                    <a:bodyPr/>
                    <a:lstStyle/>
                    <a:p>
                      <a:pPr algn="just"/>
                      <a:r>
                        <a:rPr lang="en-US" sz="1800" kern="1200" dirty="0">
                          <a:solidFill>
                            <a:schemeClr val="dk1"/>
                          </a:solidFill>
                          <a:effectLst/>
                          <a:latin typeface="+mn-lt"/>
                          <a:ea typeface="+mn-ea"/>
                          <a:cs typeface="+mn-cs"/>
                        </a:rPr>
                        <a:t>Balance as at year end </a:t>
                      </a:r>
                      <a:r>
                        <a:rPr lang="en-US" sz="1800" b="1" kern="1200" dirty="0">
                          <a:solidFill>
                            <a:schemeClr val="dk1"/>
                          </a:solidFill>
                          <a:effectLst/>
                          <a:latin typeface="+mn-lt"/>
                          <a:ea typeface="+mn-ea"/>
                          <a:cs typeface="+mn-cs"/>
                        </a:rPr>
                        <a:t>(A-B)</a:t>
                      </a:r>
                      <a:endParaRPr lang="en-IN" sz="18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3632395"/>
                  </a:ext>
                </a:extLst>
              </a:tr>
            </a:tbl>
          </a:graphicData>
        </a:graphic>
      </p:graphicFrame>
    </p:spTree>
    <p:extLst>
      <p:ext uri="{BB962C8B-B14F-4D97-AF65-F5344CB8AC3E}">
        <p14:creationId xmlns:p14="http://schemas.microsoft.com/office/powerpoint/2010/main" val="248410703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073410557"/>
              </p:ext>
            </p:extLst>
          </p:nvPr>
        </p:nvGraphicFramePr>
        <p:xfrm>
          <a:off x="821635" y="1172804"/>
          <a:ext cx="10601541" cy="5313811"/>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2162139">
                <a:tc>
                  <a:txBody>
                    <a:bodyPr/>
                    <a:lstStyle/>
                    <a:p>
                      <a:r>
                        <a:rPr lang="en-US" dirty="0"/>
                        <a:t>(vii)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In respect of </a:t>
                      </a:r>
                      <a:r>
                        <a:rPr lang="en-US" sz="2000" b="1" kern="1200" dirty="0">
                          <a:solidFill>
                            <a:schemeClr val="dk1"/>
                          </a:solidFill>
                          <a:effectLst/>
                          <a:latin typeface="+mn-lt"/>
                          <a:ea typeface="+mn-ea"/>
                          <a:cs typeface="+mn-cs"/>
                        </a:rPr>
                        <a:t>non-performing</a:t>
                      </a:r>
                      <a:r>
                        <a:rPr lang="en-US" sz="2000" kern="1200" dirty="0">
                          <a:solidFill>
                            <a:schemeClr val="dk1"/>
                          </a:solidFill>
                          <a:effectLst/>
                          <a:latin typeface="+mn-lt"/>
                          <a:ea typeface="+mn-ea"/>
                          <a:cs typeface="+mn-cs"/>
                        </a:rPr>
                        <a:t> assets, has the branch obtained valuation reports from approved valuers  for the immovables  charged to the bank, </a:t>
                      </a:r>
                      <a:r>
                        <a:rPr lang="en-US" sz="2000" b="1" kern="1200" dirty="0">
                          <a:solidFill>
                            <a:schemeClr val="dk1"/>
                          </a:solidFill>
                          <a:effectLst/>
                          <a:latin typeface="+mn-lt"/>
                          <a:ea typeface="+mn-ea"/>
                          <a:cs typeface="+mn-cs"/>
                        </a:rPr>
                        <a:t>once in three years</a:t>
                      </a:r>
                      <a:r>
                        <a:rPr lang="en-US" sz="2000" kern="1200" dirty="0">
                          <a:solidFill>
                            <a:schemeClr val="dk1"/>
                          </a:solidFill>
                          <a:effectLst/>
                          <a:latin typeface="+mn-lt"/>
                          <a:ea typeface="+mn-ea"/>
                          <a:cs typeface="+mn-cs"/>
                        </a:rPr>
                        <a:t>, unless the circumstances</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warrant a shorter duration?</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kern="1200" dirty="0">
                          <a:solidFill>
                            <a:schemeClr val="dk1"/>
                          </a:solidFill>
                          <a:effectLst/>
                          <a:latin typeface="+mn-lt"/>
                          <a:ea typeface="+mn-ea"/>
                          <a:cs typeface="+mn-cs"/>
                        </a:rPr>
                        <a:t>If the valuation is more than 3 years old in NPA A/C , then for the purpose of provision, the value should be considered as “Zero”. Consequently, due to that if the security value is coming down below 10% of the outstanding balance, then A/C should be classified as Loss.</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3088771">
                <a:tc>
                  <a:txBody>
                    <a:bodyPr/>
                    <a:lstStyle/>
                    <a:p>
                      <a:r>
                        <a:rPr lang="en-US" b="1" dirty="0"/>
                        <a:t>(viii)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In the cases examined by you, has the branch complied with the Recovery Policy prescribed by the controlling authorities of the bank with respect to compromise/ settlement and write-off cases? Details of the cases of compromise/settlement and write-off cases involving write-offs/waivers in excess of Rs. 50.00 lakhs may be given.</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kern="1200" dirty="0">
                          <a:solidFill>
                            <a:schemeClr val="dk1"/>
                          </a:solidFill>
                          <a:effectLst/>
                          <a:latin typeface="+mn-lt"/>
                          <a:ea typeface="+mn-ea"/>
                          <a:cs typeface="+mn-cs"/>
                        </a:rPr>
                        <a:t>For the Prudential write off (PWO)or write off, call for the approval of the competent authority. Of the Bank.</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856919"/>
                  </a:ext>
                </a:extLst>
              </a:tr>
            </a:tbl>
          </a:graphicData>
        </a:graphic>
      </p:graphicFrame>
    </p:spTree>
    <p:extLst>
      <p:ext uri="{BB962C8B-B14F-4D97-AF65-F5344CB8AC3E}">
        <p14:creationId xmlns:p14="http://schemas.microsoft.com/office/powerpoint/2010/main" val="33517835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312457568"/>
              </p:ext>
            </p:extLst>
          </p:nvPr>
        </p:nvGraphicFramePr>
        <p:xfrm>
          <a:off x="821635" y="972779"/>
          <a:ext cx="10602951" cy="5631352"/>
        </p:xfrm>
        <a:graphic>
          <a:graphicData uri="http://schemas.openxmlformats.org/drawingml/2006/table">
            <a:tbl>
              <a:tblPr>
                <a:tableStyleId>{5C22544A-7EE6-4342-B048-85BDC9FD1C3A}</a:tableStyleId>
              </a:tblPr>
              <a:tblGrid>
                <a:gridCol w="61468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1685107">
                <a:tc>
                  <a:txBody>
                    <a:bodyPr/>
                    <a:lstStyle/>
                    <a:p>
                      <a:r>
                        <a:rPr lang="en-US" dirty="0"/>
                        <a:t>(ix)</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Is the branch prompt in ensuring execution of decrees obtained for recovery from the defaulting borrowers? Give Age-wise analysis of decrees obtained  and pending execution.</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2000" kern="1200" dirty="0">
                          <a:solidFill>
                            <a:schemeClr val="dk1"/>
                          </a:solidFill>
                          <a:effectLst/>
                          <a:latin typeface="+mn-lt"/>
                          <a:ea typeface="+mn-ea"/>
                          <a:cs typeface="+mn-cs"/>
                        </a:rPr>
                        <a:t>Obtain the details from the branch and age-wise </a:t>
                      </a:r>
                      <a:r>
                        <a:rPr lang="en-US" sz="2000" kern="1200" dirty="0">
                          <a:solidFill>
                            <a:schemeClr val="dk1"/>
                          </a:solidFill>
                          <a:effectLst/>
                          <a:latin typeface="+mn-lt"/>
                          <a:ea typeface="+mn-ea"/>
                          <a:cs typeface="+mn-cs"/>
                        </a:rPr>
                        <a:t>analysis of decrees obtained and pending execution.</a:t>
                      </a:r>
                      <a:endParaRPr lang="en-IN" sz="2000" kern="1200" dirty="0">
                        <a:solidFill>
                          <a:schemeClr val="dk1"/>
                        </a:solidFill>
                        <a:effectLst/>
                        <a:latin typeface="Arial Rounded MT Bold" panose="020F0704030504030204" pitchFamily="34" charset="0"/>
                        <a:ea typeface="+mn-ea"/>
                        <a:cs typeface="+mn-cs"/>
                      </a:endParaRPr>
                    </a:p>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1577512">
                <a:tc>
                  <a:txBody>
                    <a:bodyPr/>
                    <a:lstStyle/>
                    <a:p>
                      <a:r>
                        <a:rPr lang="en-US" b="1" dirty="0"/>
                        <a:t>(x)</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in the cases concluded the recoveries have	been	properly appropriated against the principal / interest as per the policy of the bank?</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2000" kern="1200" dirty="0">
                          <a:solidFill>
                            <a:schemeClr val="dk1"/>
                          </a:solidFill>
                          <a:effectLst/>
                          <a:latin typeface="+mn-lt"/>
                          <a:ea typeface="+mn-ea"/>
                          <a:cs typeface="+mn-cs"/>
                        </a:rPr>
                        <a:t>For appropriation of recoveries first against principal or interest, we have to refer to the accounting policies of the bank. In absence of any policy, obtain in writing the policy followed by bank in this regard.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856919"/>
                  </a:ext>
                </a:extLst>
              </a:tr>
              <a:tr h="1988291">
                <a:tc>
                  <a:txBody>
                    <a:bodyPr/>
                    <a:lstStyle/>
                    <a:p>
                      <a:r>
                        <a:rPr lang="en-US" b="1" dirty="0"/>
                        <a:t>(xi)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In cases where documents are held at centralized processing centers / office, whether the auditor has received the relevant documents as asked by them on test check basis	and satisfied themselves.</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Report the exceptions if any</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2000" kern="1200" dirty="0">
                          <a:solidFill>
                            <a:schemeClr val="dk1"/>
                          </a:solidFill>
                          <a:effectLst/>
                          <a:latin typeface="+mn-lt"/>
                          <a:ea typeface="+mn-ea"/>
                          <a:cs typeface="+mn-cs"/>
                        </a:rPr>
                        <a:t>In several banks, documents relating to loan sanctioned are held centrally at Central Processing Centre (CPC). The branch auditors should either call for the relevant documents or visit CPC for examination of those documents and issue comment, if any.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8070786"/>
                  </a:ext>
                </a:extLst>
              </a:tr>
            </a:tbl>
          </a:graphicData>
        </a:graphic>
      </p:graphicFrame>
    </p:spTree>
    <p:extLst>
      <p:ext uri="{BB962C8B-B14F-4D97-AF65-F5344CB8AC3E}">
        <p14:creationId xmlns:p14="http://schemas.microsoft.com/office/powerpoint/2010/main" val="242354745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3003069876"/>
              </p:ext>
            </p:extLst>
          </p:nvPr>
        </p:nvGraphicFramePr>
        <p:xfrm>
          <a:off x="821635" y="824086"/>
          <a:ext cx="10601541" cy="5599628"/>
        </p:xfrm>
        <a:graphic>
          <a:graphicData uri="http://schemas.openxmlformats.org/drawingml/2006/table">
            <a:tbl>
              <a:tblPr>
                <a:tableStyleId>{5C22544A-7EE6-4342-B048-85BDC9FD1C3A}</a:tableStyleId>
              </a:tblPr>
              <a:tblGrid>
                <a:gridCol w="677381">
                  <a:extLst>
                    <a:ext uri="{9D8B030D-6E8A-4147-A177-3AD203B41FA5}">
                      <a16:colId xmlns:a16="http://schemas.microsoft.com/office/drawing/2014/main" val="567958520"/>
                    </a:ext>
                  </a:extLst>
                </a:gridCol>
                <a:gridCol w="4510624">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725702">
                <a:tc>
                  <a:txBody>
                    <a:bodyPr/>
                    <a:lstStyle/>
                    <a:p>
                      <a:r>
                        <a:rPr lang="en-US" sz="1800" b="1" kern="1200" dirty="0">
                          <a:solidFill>
                            <a:schemeClr val="dk1"/>
                          </a:solidFill>
                          <a:effectLst/>
                          <a:latin typeface="+mn-lt"/>
                          <a:ea typeface="+mn-ea"/>
                          <a:cs typeface="+mn-cs"/>
                        </a:rPr>
                        <a:t>(xii)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List the major deficiencies in credit review, monitoring and supervision.</a:t>
                      </a:r>
                      <a:endParaRPr lang="en-IN" sz="2000" kern="1200" dirty="0">
                        <a:solidFill>
                          <a:schemeClr val="dk1"/>
                        </a:solidFill>
                        <a:effectLst/>
                        <a:latin typeface="Arial Rounded MT Bold" panose="020F0704030504030204" pitchFamily="34" charset="0"/>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410180">
                <a:tc>
                  <a:txBody>
                    <a:bodyPr/>
                    <a:lstStyle/>
                    <a:p>
                      <a:r>
                        <a:rPr lang="en-US" b="1" dirty="0"/>
                        <a:t>(g)</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400" b="1" i="1" kern="1200" dirty="0">
                          <a:solidFill>
                            <a:schemeClr val="dk1"/>
                          </a:solidFill>
                          <a:effectLst/>
                          <a:latin typeface="+mn-lt"/>
                          <a:ea typeface="+mn-ea"/>
                          <a:cs typeface="+mn-cs"/>
                        </a:rPr>
                        <a:t>Non-Fund Based facilities</a:t>
                      </a:r>
                      <a:endParaRPr lang="en-IN" sz="24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856919"/>
                  </a:ext>
                </a:extLst>
              </a:tr>
              <a:tr h="1110946">
                <a:tc>
                  <a:txBody>
                    <a:bodyPr/>
                    <a:lstStyle/>
                    <a:p>
                      <a:r>
                        <a:rPr lang="en-US" b="1" dirty="0"/>
                        <a:t>(</a:t>
                      </a:r>
                      <a:r>
                        <a:rPr lang="en-US" b="1" dirty="0" err="1"/>
                        <a:t>i</a:t>
                      </a:r>
                      <a:r>
                        <a:rPr lang="en-US" b="1" dirty="0"/>
                        <a:t>)</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List of borrowers with details of LCs devolved or guarantees invoked during the year.</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8070786"/>
                  </a:ext>
                </a:extLst>
              </a:tr>
              <a:tr h="1110946">
                <a:tc>
                  <a:txBody>
                    <a:bodyPr/>
                    <a:lstStyle/>
                    <a:p>
                      <a:r>
                        <a:rPr lang="en-US" sz="1800" b="1" kern="1200" dirty="0">
                          <a:solidFill>
                            <a:schemeClr val="dk1"/>
                          </a:solidFill>
                          <a:effectLst/>
                          <a:latin typeface="+mn-lt"/>
                          <a:ea typeface="+mn-ea"/>
                          <a:cs typeface="+mn-cs"/>
                        </a:rPr>
                        <a:t>(ii)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List of borrowers where the LCs have been devolved or guarantees have been invoked but not paid with amount thereof.</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5728823"/>
                  </a:ext>
                </a:extLst>
              </a:tr>
              <a:tr h="1893137">
                <a:tc>
                  <a:txBody>
                    <a:bodyPr/>
                    <a:lstStyle/>
                    <a:p>
                      <a:r>
                        <a:rPr lang="en-US" b="1" dirty="0"/>
                        <a:t>(iii)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List of instances	where interchangeability between fund based and non-fund-based facilities was allowed subsequent to devolvement of LC / invocation of BG.</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List of cases where interchangeability between funded and non-funded facilities have been sanctioned to be obtained from the branch. To report the cases where owing to interchangeability from Non-funded to Funded Facilities, the A/C of the borrower became regular.</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644475"/>
                  </a:ext>
                </a:extLst>
              </a:tr>
            </a:tbl>
          </a:graphicData>
        </a:graphic>
      </p:graphicFrame>
      <p:graphicFrame>
        <p:nvGraphicFramePr>
          <p:cNvPr id="2" name="Table 1">
            <a:extLst>
              <a:ext uri="{FF2B5EF4-FFF2-40B4-BE49-F238E27FC236}">
                <a16:creationId xmlns:a16="http://schemas.microsoft.com/office/drawing/2014/main" id="{8435571B-E340-40F9-A047-7710A85D76E5}"/>
              </a:ext>
            </a:extLst>
          </p:cNvPr>
          <p:cNvGraphicFramePr>
            <a:graphicFrameLocks noGrp="1"/>
          </p:cNvGraphicFramePr>
          <p:nvPr>
            <p:extLst>
              <p:ext uri="{D42A27DB-BD31-4B8C-83A1-F6EECF244321}">
                <p14:modId xmlns:p14="http://schemas.microsoft.com/office/powerpoint/2010/main" val="2011361332"/>
              </p:ext>
            </p:extLst>
          </p:nvPr>
        </p:nvGraphicFramePr>
        <p:xfrm>
          <a:off x="6335505" y="2178038"/>
          <a:ext cx="4876110" cy="518160"/>
        </p:xfrm>
        <a:graphic>
          <a:graphicData uri="http://schemas.openxmlformats.org/drawingml/2006/table">
            <a:tbl>
              <a:tblPr firstRow="1" bandRow="1">
                <a:tableStyleId>{5C22544A-7EE6-4342-B048-85BDC9FD1C3A}</a:tableStyleId>
              </a:tblPr>
              <a:tblGrid>
                <a:gridCol w="1208295">
                  <a:extLst>
                    <a:ext uri="{9D8B030D-6E8A-4147-A177-3AD203B41FA5}">
                      <a16:colId xmlns:a16="http://schemas.microsoft.com/office/drawing/2014/main" val="3388756361"/>
                    </a:ext>
                  </a:extLst>
                </a:gridCol>
                <a:gridCol w="771525">
                  <a:extLst>
                    <a:ext uri="{9D8B030D-6E8A-4147-A177-3AD203B41FA5}">
                      <a16:colId xmlns:a16="http://schemas.microsoft.com/office/drawing/2014/main" val="3188613274"/>
                    </a:ext>
                  </a:extLst>
                </a:gridCol>
                <a:gridCol w="1171575">
                  <a:extLst>
                    <a:ext uri="{9D8B030D-6E8A-4147-A177-3AD203B41FA5}">
                      <a16:colId xmlns:a16="http://schemas.microsoft.com/office/drawing/2014/main" val="732961145"/>
                    </a:ext>
                  </a:extLst>
                </a:gridCol>
                <a:gridCol w="749493">
                  <a:extLst>
                    <a:ext uri="{9D8B030D-6E8A-4147-A177-3AD203B41FA5}">
                      <a16:colId xmlns:a16="http://schemas.microsoft.com/office/drawing/2014/main" val="2630905442"/>
                    </a:ext>
                  </a:extLst>
                </a:gridCol>
                <a:gridCol w="975222">
                  <a:extLst>
                    <a:ext uri="{9D8B030D-6E8A-4147-A177-3AD203B41FA5}">
                      <a16:colId xmlns:a16="http://schemas.microsoft.com/office/drawing/2014/main" val="3710845381"/>
                    </a:ext>
                  </a:extLst>
                </a:gridCol>
              </a:tblGrid>
              <a:tr h="370840">
                <a:tc>
                  <a:txBody>
                    <a:bodyPr/>
                    <a:lstStyle/>
                    <a:p>
                      <a:r>
                        <a:rPr lang="en-US" sz="1400" b="1" kern="1200" dirty="0">
                          <a:solidFill>
                            <a:schemeClr val="tx1"/>
                          </a:solidFill>
                          <a:effectLst/>
                          <a:latin typeface="+mn-lt"/>
                          <a:ea typeface="+mn-ea"/>
                          <a:cs typeface="+mn-cs"/>
                        </a:rPr>
                        <a:t>Invocation </a:t>
                      </a:r>
                      <a:endParaRPr lang="en-IN" sz="1400" b="1" kern="1200" dirty="0">
                        <a:solidFill>
                          <a:schemeClr val="tx1"/>
                        </a:solidFill>
                        <a:effectLst/>
                        <a:latin typeface="+mn-lt"/>
                        <a:ea typeface="+mn-ea"/>
                        <a:cs typeface="+mn-cs"/>
                      </a:endParaRPr>
                    </a:p>
                    <a:p>
                      <a:r>
                        <a:rPr lang="en-US" sz="1400" b="1" kern="1200" dirty="0">
                          <a:solidFill>
                            <a:schemeClr val="tx1"/>
                          </a:solidFill>
                          <a:effectLst/>
                          <a:latin typeface="+mn-lt"/>
                          <a:ea typeface="+mn-ea"/>
                          <a:cs typeface="+mn-cs"/>
                        </a:rPr>
                        <a:t>Date</a:t>
                      </a:r>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kern="1200" dirty="0">
                          <a:solidFill>
                            <a:schemeClr val="tx1"/>
                          </a:solidFill>
                          <a:effectLst/>
                          <a:latin typeface="+mn-lt"/>
                          <a:ea typeface="+mn-ea"/>
                          <a:cs typeface="+mn-cs"/>
                        </a:rPr>
                        <a:t>Party Name</a:t>
                      </a:r>
                      <a:endParaRPr lang="en-IN" sz="14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kern="1200" dirty="0">
                          <a:solidFill>
                            <a:schemeClr val="tx1"/>
                          </a:solidFill>
                          <a:effectLst/>
                          <a:latin typeface="+mn-lt"/>
                          <a:ea typeface="+mn-ea"/>
                          <a:cs typeface="+mn-cs"/>
                        </a:rPr>
                        <a:t>Beneficiary Name</a:t>
                      </a:r>
                      <a:endParaRPr lang="en-IN" sz="14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415" marR="0">
                        <a:spcBef>
                          <a:spcPts val="10"/>
                        </a:spcBef>
                        <a:spcAft>
                          <a:spcPts val="0"/>
                        </a:spcAft>
                      </a:pPr>
                      <a:r>
                        <a:rPr lang="en-US" sz="1400" spc="-50" dirty="0">
                          <a:solidFill>
                            <a:schemeClr val="tx1"/>
                          </a:solidFill>
                          <a:effectLst/>
                          <a:latin typeface="+mn-lt"/>
                          <a:ea typeface="Times New Roman" panose="02020603050405020304" pitchFamily="18" charset="0"/>
                          <a:cs typeface="Times New Roman" panose="02020603050405020304" pitchFamily="18" charset="0"/>
                        </a:rPr>
                        <a:t>Amt/Rs</a:t>
                      </a:r>
                      <a:endParaRPr lang="en-IN" sz="1400" dirty="0">
                        <a:solidFill>
                          <a:schemeClr val="tx1"/>
                        </a:solidFill>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1" kern="1200" dirty="0">
                          <a:solidFill>
                            <a:schemeClr val="tx1"/>
                          </a:solidFill>
                          <a:effectLst/>
                          <a:latin typeface="+mn-lt"/>
                          <a:ea typeface="+mn-ea"/>
                          <a:cs typeface="+mn-cs"/>
                        </a:rPr>
                        <a:t>Recovery Date</a:t>
                      </a:r>
                      <a:endParaRPr lang="en-IN" sz="14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7561983"/>
                  </a:ext>
                </a:extLst>
              </a:tr>
            </a:tbl>
          </a:graphicData>
        </a:graphic>
      </p:graphicFrame>
      <p:graphicFrame>
        <p:nvGraphicFramePr>
          <p:cNvPr id="3" name="Table 2">
            <a:extLst>
              <a:ext uri="{FF2B5EF4-FFF2-40B4-BE49-F238E27FC236}">
                <a16:creationId xmlns:a16="http://schemas.microsoft.com/office/drawing/2014/main" id="{19551434-68F7-4F07-9166-B5C27C945D12}"/>
              </a:ext>
            </a:extLst>
          </p:cNvPr>
          <p:cNvGraphicFramePr>
            <a:graphicFrameLocks noGrp="1"/>
          </p:cNvGraphicFramePr>
          <p:nvPr>
            <p:extLst>
              <p:ext uri="{D42A27DB-BD31-4B8C-83A1-F6EECF244321}">
                <p14:modId xmlns:p14="http://schemas.microsoft.com/office/powerpoint/2010/main" val="2068813782"/>
              </p:ext>
            </p:extLst>
          </p:nvPr>
        </p:nvGraphicFramePr>
        <p:xfrm>
          <a:off x="6335505" y="3258140"/>
          <a:ext cx="4876110" cy="731520"/>
        </p:xfrm>
        <a:graphic>
          <a:graphicData uri="http://schemas.openxmlformats.org/drawingml/2006/table">
            <a:tbl>
              <a:tblPr firstRow="1" bandRow="1">
                <a:tableStyleId>{5C22544A-7EE6-4342-B048-85BDC9FD1C3A}</a:tableStyleId>
              </a:tblPr>
              <a:tblGrid>
                <a:gridCol w="1122570">
                  <a:extLst>
                    <a:ext uri="{9D8B030D-6E8A-4147-A177-3AD203B41FA5}">
                      <a16:colId xmlns:a16="http://schemas.microsoft.com/office/drawing/2014/main" val="100811276"/>
                    </a:ext>
                  </a:extLst>
                </a:gridCol>
                <a:gridCol w="757238">
                  <a:extLst>
                    <a:ext uri="{9D8B030D-6E8A-4147-A177-3AD203B41FA5}">
                      <a16:colId xmlns:a16="http://schemas.microsoft.com/office/drawing/2014/main" val="2444732337"/>
                    </a:ext>
                  </a:extLst>
                </a:gridCol>
                <a:gridCol w="1185862">
                  <a:extLst>
                    <a:ext uri="{9D8B030D-6E8A-4147-A177-3AD203B41FA5}">
                      <a16:colId xmlns:a16="http://schemas.microsoft.com/office/drawing/2014/main" val="651384745"/>
                    </a:ext>
                  </a:extLst>
                </a:gridCol>
                <a:gridCol w="835218">
                  <a:extLst>
                    <a:ext uri="{9D8B030D-6E8A-4147-A177-3AD203B41FA5}">
                      <a16:colId xmlns:a16="http://schemas.microsoft.com/office/drawing/2014/main" val="237797489"/>
                    </a:ext>
                  </a:extLst>
                </a:gridCol>
                <a:gridCol w="975222">
                  <a:extLst>
                    <a:ext uri="{9D8B030D-6E8A-4147-A177-3AD203B41FA5}">
                      <a16:colId xmlns:a16="http://schemas.microsoft.com/office/drawing/2014/main" val="3402315436"/>
                    </a:ext>
                  </a:extLst>
                </a:gridCol>
              </a:tblGrid>
              <a:tr h="370840">
                <a:tc>
                  <a:txBody>
                    <a:bodyPr/>
                    <a:lstStyle/>
                    <a:p>
                      <a:r>
                        <a:rPr lang="en-US" sz="1400" b="1" kern="1200" dirty="0">
                          <a:solidFill>
                            <a:schemeClr val="tx1"/>
                          </a:solidFill>
                          <a:effectLst/>
                          <a:latin typeface="+mn-lt"/>
                          <a:ea typeface="+mn-ea"/>
                          <a:cs typeface="+mn-cs"/>
                        </a:rPr>
                        <a:t>Invocation </a:t>
                      </a:r>
                      <a:endParaRPr lang="en-IN" sz="1400" b="1" kern="1200" dirty="0">
                        <a:solidFill>
                          <a:schemeClr val="tx1"/>
                        </a:solidFill>
                        <a:effectLst/>
                        <a:latin typeface="+mn-lt"/>
                        <a:ea typeface="+mn-ea"/>
                        <a:cs typeface="+mn-cs"/>
                      </a:endParaRPr>
                    </a:p>
                    <a:p>
                      <a:r>
                        <a:rPr lang="en-US" sz="1400" b="1" kern="1200" dirty="0">
                          <a:solidFill>
                            <a:schemeClr val="tx1"/>
                          </a:solidFill>
                          <a:effectLst/>
                          <a:latin typeface="+mn-lt"/>
                          <a:ea typeface="+mn-ea"/>
                          <a:cs typeface="+mn-cs"/>
                        </a:rPr>
                        <a:t>Date</a:t>
                      </a:r>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Party Name</a:t>
                      </a:r>
                      <a:endParaRPr lang="en-IN" sz="1400" dirty="0">
                        <a:solidFill>
                          <a:schemeClr val="tx1"/>
                        </a:solidFill>
                        <a:latin typeface="+mn-lt"/>
                      </a:endParaRPr>
                    </a:p>
                    <a:p>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effectLst/>
                          <a:latin typeface="+mn-lt"/>
                          <a:ea typeface="+mn-ea"/>
                          <a:cs typeface="+mn-cs"/>
                        </a:rPr>
                        <a:t>Beneficiary Name</a:t>
                      </a:r>
                      <a:endParaRPr lang="en-IN" sz="1400" dirty="0">
                        <a:solidFill>
                          <a:schemeClr val="tx1"/>
                        </a:solidFill>
                        <a:latin typeface="+mn-lt"/>
                      </a:endParaRPr>
                    </a:p>
                    <a:p>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pc="-50" dirty="0">
                          <a:solidFill>
                            <a:schemeClr val="tx1"/>
                          </a:solidFill>
                          <a:effectLst/>
                          <a:latin typeface="+mn-lt"/>
                          <a:ea typeface="Times New Roman" panose="02020603050405020304" pitchFamily="18" charset="0"/>
                          <a:cs typeface="Times New Roman" panose="02020603050405020304" pitchFamily="18" charset="0"/>
                        </a:rPr>
                        <a:t>Amt/Rs</a:t>
                      </a:r>
                      <a:endParaRPr lang="en-IN" sz="1400" dirty="0">
                        <a:solidFill>
                          <a:schemeClr val="tx1"/>
                        </a:solidFill>
                        <a:effectLst/>
                        <a:latin typeface="+mn-lt"/>
                        <a:ea typeface="Times New Roman" panose="02020603050405020304" pitchFamily="18" charset="0"/>
                        <a:cs typeface="Times New Roman" panose="02020603050405020304" pitchFamily="18" charset="0"/>
                      </a:endParaRPr>
                    </a:p>
                    <a:p>
                      <a:endParaRPr lang="en-IN"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050" marR="107950" algn="l">
                        <a:lnSpc>
                          <a:spcPct val="110000"/>
                        </a:lnSpc>
                        <a:spcBef>
                          <a:spcPts val="10"/>
                        </a:spcBef>
                        <a:spcAft>
                          <a:spcPts val="0"/>
                        </a:spcAft>
                      </a:pPr>
                      <a:r>
                        <a:rPr lang="en-US" sz="11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Reason</a:t>
                      </a:r>
                      <a:r>
                        <a:rPr lang="en-US" sz="1100" spc="2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1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for</a:t>
                      </a:r>
                      <a:r>
                        <a:rPr lang="en-US" sz="1100" spc="-2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1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non</a:t>
                      </a:r>
                      <a:r>
                        <a:rPr lang="en-US" sz="1100" spc="20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100" spc="-1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Payme</a:t>
                      </a:r>
                      <a:r>
                        <a:rPr lang="en-US" sz="1100" spc="-30" dirty="0">
                          <a:solidFill>
                            <a:schemeClr val="tx1"/>
                          </a:solidFill>
                          <a:effectLst/>
                          <a:latin typeface="Verdana" panose="020B0604030504040204" pitchFamily="34" charset="0"/>
                          <a:ea typeface="Times New Roman" panose="02020603050405020304" pitchFamily="18" charset="0"/>
                          <a:cs typeface="Times New Roman" panose="02020603050405020304" pitchFamily="18" charset="0"/>
                        </a:rPr>
                        <a:t>nt</a:t>
                      </a:r>
                      <a:endParaRPr lang="en-IN"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2703643"/>
                  </a:ext>
                </a:extLst>
              </a:tr>
            </a:tbl>
          </a:graphicData>
        </a:graphic>
      </p:graphicFrame>
    </p:spTree>
    <p:extLst>
      <p:ext uri="{BB962C8B-B14F-4D97-AF65-F5344CB8AC3E}">
        <p14:creationId xmlns:p14="http://schemas.microsoft.com/office/powerpoint/2010/main" val="18048014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117307407"/>
              </p:ext>
            </p:extLst>
          </p:nvPr>
        </p:nvGraphicFramePr>
        <p:xfrm>
          <a:off x="821635" y="1003269"/>
          <a:ext cx="10601541" cy="5854731"/>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413516">
                <a:tc>
                  <a:txBody>
                    <a:bodyPr/>
                    <a:lstStyle/>
                    <a:p>
                      <a:r>
                        <a:rPr lang="en-US" sz="2000" b="1" dirty="0"/>
                        <a:t>6.</a:t>
                      </a:r>
                      <a:endParaRPr lang="en-IN"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kern="1200" dirty="0">
                          <a:solidFill>
                            <a:schemeClr val="dk1"/>
                          </a:solidFill>
                          <a:effectLst/>
                          <a:latin typeface="+mn-lt"/>
                          <a:ea typeface="+mn-ea"/>
                          <a:cs typeface="+mn-cs"/>
                        </a:rPr>
                        <a:t>Other Assets</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856919"/>
                  </a:ext>
                </a:extLst>
              </a:tr>
              <a:tr h="448018">
                <a:tc>
                  <a:txBody>
                    <a:bodyPr/>
                    <a:lstStyle/>
                    <a:p>
                      <a:r>
                        <a:rPr lang="en-US" b="1" dirty="0"/>
                        <a:t>(a)</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kern="1200" dirty="0">
                          <a:solidFill>
                            <a:schemeClr val="dk1"/>
                          </a:solidFill>
                          <a:effectLst/>
                          <a:latin typeface="+mn-lt"/>
                          <a:ea typeface="+mn-ea"/>
                          <a:cs typeface="+mn-cs"/>
                        </a:rPr>
                        <a:t>Suspense Accounts/Sundry Assets</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8070786"/>
                  </a:ext>
                </a:extLst>
              </a:tr>
              <a:tr h="2576522">
                <a:tc>
                  <a:txBody>
                    <a:bodyPr/>
                    <a:lstStyle/>
                    <a:p>
                      <a:r>
                        <a:rPr lang="en-US" sz="1800" b="1" kern="1200" dirty="0">
                          <a:solidFill>
                            <a:schemeClr val="dk1"/>
                          </a:solidFill>
                          <a:effectLst/>
                          <a:latin typeface="+mn-lt"/>
                          <a:ea typeface="+mn-ea"/>
                          <a:cs typeface="+mn-cs"/>
                        </a:rPr>
                        <a:t>(</a:t>
                      </a:r>
                      <a:r>
                        <a:rPr lang="en-US" sz="1800" b="1" kern="1200" dirty="0" err="1">
                          <a:solidFill>
                            <a:schemeClr val="dk1"/>
                          </a:solidFill>
                          <a:effectLst/>
                          <a:latin typeface="+mn-lt"/>
                          <a:ea typeface="+mn-ea"/>
                          <a:cs typeface="+mn-cs"/>
                        </a:rPr>
                        <a:t>i</a:t>
                      </a:r>
                      <a:r>
                        <a:rPr lang="en-US" sz="1800" b="1" kern="1200" dirty="0">
                          <a:solidFill>
                            <a:schemeClr val="dk1"/>
                          </a:solidFill>
                          <a:effectLst/>
                          <a:latin typeface="+mn-lt"/>
                          <a:ea typeface="+mn-ea"/>
                          <a:cs typeface="+mn-cs"/>
                        </a:rPr>
                        <a:t>)</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Does the system of the bank ensure expeditious clearance of items debited to Suspense Account? Details of outstanding entries in excess of 90 days may be obtained from the branch and the reasons for delay in adjusting the entries may be ascertained. Does your scrutiny of the accounts under various sub-heads reveal balances, which in your opinion are not recoverable and would require a provision/ write-off? If so, give details.</a:t>
                      </a:r>
                      <a:endParaRPr lang="en-IN" sz="18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Ask the branch in writing for providing the age wise details of Suspense A/C. Audit trail may be called for.</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5728823"/>
                  </a:ext>
                </a:extLst>
              </a:tr>
              <a:tr h="1975677">
                <a:tc>
                  <a:txBody>
                    <a:bodyPr/>
                    <a:lstStyle/>
                    <a:p>
                      <a:r>
                        <a:rPr lang="en-US" b="1" dirty="0"/>
                        <a:t>(ii)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Does your test check indicate any unusual items in these accounts? If so, report their nature and the amounts involved. Are there any intangible items under this head e.g. losses not provided / pending investigation?</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644475"/>
                  </a:ext>
                </a:extLst>
              </a:tr>
            </a:tbl>
          </a:graphicData>
        </a:graphic>
      </p:graphicFrame>
    </p:spTree>
    <p:extLst>
      <p:ext uri="{BB962C8B-B14F-4D97-AF65-F5344CB8AC3E}">
        <p14:creationId xmlns:p14="http://schemas.microsoft.com/office/powerpoint/2010/main" val="12652777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228297983"/>
              </p:ext>
            </p:extLst>
          </p:nvPr>
        </p:nvGraphicFramePr>
        <p:xfrm>
          <a:off x="821635" y="958492"/>
          <a:ext cx="10601541" cy="5174848"/>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413516">
                <a:tc>
                  <a:txBody>
                    <a:bodyPr/>
                    <a:lstStyle/>
                    <a:p>
                      <a:r>
                        <a:rPr lang="en-US" sz="2000" b="1" dirty="0"/>
                        <a:t>II.</a:t>
                      </a:r>
                      <a:endParaRPr lang="en-IN"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kern="1200" dirty="0">
                          <a:solidFill>
                            <a:schemeClr val="dk1"/>
                          </a:solidFill>
                          <a:effectLst/>
                          <a:latin typeface="+mn-lt"/>
                          <a:ea typeface="+mn-ea"/>
                          <a:cs typeface="+mn-cs"/>
                        </a:rPr>
                        <a:t>LIABILITIES</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93856919"/>
                  </a:ext>
                </a:extLst>
              </a:tr>
              <a:tr h="448018">
                <a:tc>
                  <a:txBody>
                    <a:bodyPr/>
                    <a:lstStyle/>
                    <a:p>
                      <a:r>
                        <a:rPr lang="en-US" b="1" dirty="0"/>
                        <a:t>(1)</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kern="1200" dirty="0">
                          <a:solidFill>
                            <a:schemeClr val="dk1"/>
                          </a:solidFill>
                          <a:effectLst/>
                          <a:latin typeface="+mn-lt"/>
                          <a:ea typeface="+mn-ea"/>
                          <a:cs typeface="+mn-cs"/>
                        </a:rPr>
                        <a:t>Deposits</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58070786"/>
                  </a:ext>
                </a:extLst>
              </a:tr>
              <a:tr h="2337637">
                <a:tc>
                  <a:txBody>
                    <a:bodyPr/>
                    <a:lstStyle/>
                    <a:p>
                      <a:r>
                        <a:rPr lang="en-US" b="1" dirty="0"/>
                        <a:t>(a)</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Does the bank have a system of identification of dormant/ inoperative accounts and internal controls with regard to operations in such accounts? In the cases examined by you, have you come	across instances where	the guidelines laid down in this regard have not been followed? If yes, give details thereof.</a:t>
                      </a:r>
                      <a:endParaRPr lang="en-IN" sz="18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In writing the branch should be asked to furnish the list of dormant inoperative account with the date since the account is inoperative. Also the branch should provide the guidelines, if any, for the inoperative accounts.</a:t>
                      </a:r>
                      <a:endParaRPr lang="en-IN" sz="18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5728823"/>
                  </a:ext>
                </a:extLst>
              </a:tr>
              <a:tr h="1975677">
                <a:tc>
                  <a:txBody>
                    <a:bodyPr/>
                    <a:lstStyle/>
                    <a:p>
                      <a:r>
                        <a:rPr lang="en-US" b="1" dirty="0"/>
                        <a:t>(b)</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After the balance sheet date and till the date of audit, whether there have been any unusual large movements (whether increase or decrease) in the aggregate deposits held at the year-end? If so, obtain the clarifications from the branch and give your comments thereon.</a:t>
                      </a:r>
                      <a:endParaRPr lang="en-IN" sz="18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Ask the branch in writing for proving GLB (General Ledger Balance) for the 1</a:t>
                      </a:r>
                      <a:r>
                        <a:rPr lang="en-US" sz="1800" kern="1200" baseline="30000" dirty="0">
                          <a:solidFill>
                            <a:schemeClr val="dk1"/>
                          </a:solidFill>
                          <a:effectLst/>
                          <a:latin typeface="+mn-lt"/>
                          <a:ea typeface="+mn-ea"/>
                          <a:cs typeface="+mn-cs"/>
                        </a:rPr>
                        <a:t>st</a:t>
                      </a:r>
                      <a:r>
                        <a:rPr lang="en-US" sz="1800" kern="1200" dirty="0">
                          <a:solidFill>
                            <a:schemeClr val="dk1"/>
                          </a:solidFill>
                          <a:effectLst/>
                          <a:latin typeface="+mn-lt"/>
                          <a:ea typeface="+mn-ea"/>
                          <a:cs typeface="+mn-cs"/>
                        </a:rPr>
                        <a:t>  week of April’24</a:t>
                      </a:r>
                      <a:endParaRPr lang="en-IN" sz="18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644475"/>
                  </a:ext>
                </a:extLst>
              </a:tr>
            </a:tbl>
          </a:graphicData>
        </a:graphic>
      </p:graphicFrame>
    </p:spTree>
    <p:extLst>
      <p:ext uri="{BB962C8B-B14F-4D97-AF65-F5344CB8AC3E}">
        <p14:creationId xmlns:p14="http://schemas.microsoft.com/office/powerpoint/2010/main" val="18871656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138419705"/>
              </p:ext>
            </p:extLst>
          </p:nvPr>
        </p:nvGraphicFramePr>
        <p:xfrm>
          <a:off x="821635" y="1172804"/>
          <a:ext cx="10601541" cy="5023677"/>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2576522">
                <a:tc>
                  <a:txBody>
                    <a:bodyPr/>
                    <a:lstStyle/>
                    <a:p>
                      <a:r>
                        <a:rPr lang="en-US" b="1" dirty="0"/>
                        <a:t>(c)</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the scheme of automatic renewal of deposits applies to FCNR(B) deposits? Where such deposits have been renewed, report whether the branch has satisfied itself as to the 'non-resident status' of the depositor and whether the renewal is made as per the applicable regulatory guidelines and the original receipts / soft copy  have been dispatched.</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In cases of renewal of deposits applies to FCNR(B) deposits, to ensure branch has satisfied itself as to the 'non-resident status' of the depositor.</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5728823"/>
                  </a:ext>
                </a:extLst>
              </a:tr>
              <a:tr h="1975677">
                <a:tc>
                  <a:txBody>
                    <a:bodyPr/>
                    <a:lstStyle/>
                    <a:p>
                      <a:r>
                        <a:rPr lang="en-US" b="1" dirty="0"/>
                        <a:t>(d)</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Is the branch complying with the regulations on minimum balance requirement and levy of charges on non- maintenance of minimum balance in individual savings accounts?</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644475"/>
                  </a:ext>
                </a:extLst>
              </a:tr>
            </a:tbl>
          </a:graphicData>
        </a:graphic>
      </p:graphicFrame>
    </p:spTree>
    <p:extLst>
      <p:ext uri="{BB962C8B-B14F-4D97-AF65-F5344CB8AC3E}">
        <p14:creationId xmlns:p14="http://schemas.microsoft.com/office/powerpoint/2010/main" val="25384421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FOR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418393927"/>
              </p:ext>
            </p:extLst>
          </p:nvPr>
        </p:nvGraphicFramePr>
        <p:xfrm>
          <a:off x="887104" y="1120106"/>
          <a:ext cx="10536072" cy="5791244"/>
        </p:xfrm>
        <a:graphic>
          <a:graphicData uri="http://schemas.openxmlformats.org/drawingml/2006/table">
            <a:tbl>
              <a:tblPr>
                <a:tableStyleId>{5C22544A-7EE6-4342-B048-85BDC9FD1C3A}</a:tableStyleId>
              </a:tblPr>
              <a:tblGrid>
                <a:gridCol w="957289">
                  <a:extLst>
                    <a:ext uri="{9D8B030D-6E8A-4147-A177-3AD203B41FA5}">
                      <a16:colId xmlns:a16="http://schemas.microsoft.com/office/drawing/2014/main" val="567958520"/>
                    </a:ext>
                  </a:extLst>
                </a:gridCol>
                <a:gridCol w="3644379">
                  <a:extLst>
                    <a:ext uri="{9D8B030D-6E8A-4147-A177-3AD203B41FA5}">
                      <a16:colId xmlns:a16="http://schemas.microsoft.com/office/drawing/2014/main" val="1666639779"/>
                    </a:ext>
                  </a:extLst>
                </a:gridCol>
                <a:gridCol w="530735">
                  <a:extLst>
                    <a:ext uri="{9D8B030D-6E8A-4147-A177-3AD203B41FA5}">
                      <a16:colId xmlns:a16="http://schemas.microsoft.com/office/drawing/2014/main" val="249110400"/>
                    </a:ext>
                  </a:extLst>
                </a:gridCol>
                <a:gridCol w="5403669">
                  <a:extLst>
                    <a:ext uri="{9D8B030D-6E8A-4147-A177-3AD203B41FA5}">
                      <a16:colId xmlns:a16="http://schemas.microsoft.com/office/drawing/2014/main" val="192263544"/>
                    </a:ext>
                  </a:extLst>
                </a:gridCol>
              </a:tblGrid>
              <a:tr h="2651804">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Does the figure of the balance in the branch books in respect of cash with its ATM(s) tally with the amounts of balances with the respective ATMs, based on the year end scrolls generated by the ATMs? If there is any difference, same should be reported</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Go through the monthly Concurrent Audit Report and check whether the exercise of tallying ATM (s) cash balance with the books are being carried out. If not, to   report   the   same.</a:t>
                      </a:r>
                    </a:p>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p>
                      <a:pPr marL="342900" lvl="0" indent="-342900" algn="just">
                        <a:buFont typeface="Arial" panose="020B0604020202020204" pitchFamily="34" charset="0"/>
                        <a:buChar char="•"/>
                      </a:pPr>
                      <a:r>
                        <a:rPr lang="en-US" sz="2000" b="1" kern="1200" dirty="0">
                          <a:solidFill>
                            <a:schemeClr val="dk1"/>
                          </a:solidFill>
                          <a:effectLst/>
                          <a:latin typeface="+mn-lt"/>
                          <a:ea typeface="+mn-ea"/>
                          <a:cs typeface="+mn-cs"/>
                        </a:rPr>
                        <a:t>check the year end scrolls generated by ATM and difference, if any, to be reported. </a:t>
                      </a:r>
                      <a:endParaRPr lang="en-IN" sz="2000" kern="1200" dirty="0">
                        <a:solidFill>
                          <a:schemeClr val="dk1"/>
                        </a:solidFill>
                        <a:effectLst/>
                        <a:latin typeface="+mn-lt"/>
                        <a:ea typeface="+mn-ea"/>
                        <a:cs typeface="+mn-cs"/>
                      </a:endParaRPr>
                    </a:p>
                    <a:p>
                      <a:pPr marL="285750" lvl="0" indent="-285750">
                        <a:buFont typeface="Arial" panose="020B0604020202020204" pitchFamily="34" charset="0"/>
                        <a:buChar char="•"/>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3203657"/>
                  </a:ext>
                </a:extLst>
              </a:tr>
              <a:tr h="2651804">
                <a:tc>
                  <a:txBody>
                    <a:bodyPr/>
                    <a:lstStyle/>
                    <a:p>
                      <a:r>
                        <a:rPr lang="en-US" sz="1800" b="1" kern="1200" dirty="0">
                          <a:solidFill>
                            <a:schemeClr val="dk1"/>
                          </a:solidFill>
                          <a:effectLst/>
                          <a:latin typeface="+mn-lt"/>
                          <a:ea typeface="+mn-ea"/>
                          <a:cs typeface="+mn-cs"/>
                        </a:rPr>
                        <a:t>(d)</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the insurance cover available with the branch adequately meets the requirement to cover the cash-in hand and cash-in transit?</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2000" kern="1200" dirty="0">
                          <a:solidFill>
                            <a:schemeClr val="dk1"/>
                          </a:solidFill>
                          <a:effectLst/>
                          <a:latin typeface="+mn-lt"/>
                          <a:ea typeface="+mn-ea"/>
                          <a:cs typeface="+mn-cs"/>
                        </a:rPr>
                        <a:t>Check Insurance Policy for Cash (including cash in hand, cash in ATM, cash in transit). Verify whether the limits fixed are adequately covered. </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bl>
          </a:graphicData>
        </a:graphic>
      </p:graphicFrame>
    </p:spTree>
    <p:extLst>
      <p:ext uri="{BB962C8B-B14F-4D97-AF65-F5344CB8AC3E}">
        <p14:creationId xmlns:p14="http://schemas.microsoft.com/office/powerpoint/2010/main" val="18289288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2438416322"/>
              </p:ext>
            </p:extLst>
          </p:nvPr>
        </p:nvGraphicFramePr>
        <p:xfrm>
          <a:off x="821635" y="944204"/>
          <a:ext cx="10601541" cy="5721776"/>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644283">
                <a:tc>
                  <a:txBody>
                    <a:bodyPr/>
                    <a:lstStyle/>
                    <a:p>
                      <a:r>
                        <a:rPr lang="en-US" b="1" dirty="0"/>
                        <a:t>2. </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kern="1200" dirty="0">
                          <a:solidFill>
                            <a:schemeClr val="dk1"/>
                          </a:solidFill>
                          <a:effectLst/>
                          <a:latin typeface="+mn-lt"/>
                          <a:ea typeface="+mn-ea"/>
                          <a:cs typeface="+mn-cs"/>
                        </a:rPr>
                        <a:t>Other Liabilities - </a:t>
                      </a:r>
                      <a:r>
                        <a:rPr lang="en-US" sz="2000" b="1" i="1" kern="1200" dirty="0">
                          <a:solidFill>
                            <a:schemeClr val="dk1"/>
                          </a:solidFill>
                          <a:effectLst/>
                          <a:latin typeface="+mn-lt"/>
                          <a:ea typeface="+mn-ea"/>
                          <a:cs typeface="+mn-cs"/>
                        </a:rPr>
                        <a:t>Bills Payable, Sundry Deposits, etc.</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5728823"/>
                  </a:ext>
                </a:extLst>
              </a:tr>
              <a:tr h="1610709">
                <a:tc>
                  <a:txBody>
                    <a:bodyPr/>
                    <a:lstStyle/>
                    <a:p>
                      <a:r>
                        <a:rPr lang="en-US" b="1" dirty="0"/>
                        <a:t>(a)</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The number of items and the aggregate amount of old outstanding items pending for one years or more be obtained from the branch and reported under appropriate heads. Give details thereof.</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644475"/>
                  </a:ext>
                </a:extLst>
              </a:tr>
              <a:tr h="966425">
                <a:tc>
                  <a:txBody>
                    <a:bodyPr/>
                    <a:lstStyle/>
                    <a:p>
                      <a:r>
                        <a:rPr lang="en-US" b="1" dirty="0"/>
                        <a:t>(b)</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Does your test check indicate any unusual items or material withdrawals or debits in these accounts? If so, give details thereof.</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6662348"/>
                  </a:ext>
                </a:extLst>
              </a:tr>
              <a:tr h="418784">
                <a:tc>
                  <a:txBody>
                    <a:bodyPr/>
                    <a:lstStyle/>
                    <a:p>
                      <a:r>
                        <a:rPr lang="en-US" b="1" dirty="0"/>
                        <a:t>3.</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b="1" kern="1200" dirty="0">
                          <a:solidFill>
                            <a:schemeClr val="dk1"/>
                          </a:solidFill>
                          <a:effectLst/>
                          <a:latin typeface="+mn-lt"/>
                          <a:ea typeface="+mn-ea"/>
                          <a:cs typeface="+mn-cs"/>
                        </a:rPr>
                        <a:t>Contingent Liabilities</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8859863"/>
                  </a:ext>
                </a:extLst>
              </a:tr>
              <a:tr h="1610709">
                <a:tc>
                  <a:txBody>
                    <a:bodyPr/>
                    <a:lstStyle/>
                    <a:p>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List of major items of the contingent liabilities(other than constituent’s liabilities such as guarantees, letter of credit, acceptances, endorsements, etc.) not acknowledged by the branch?</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8645468"/>
                  </a:ext>
                </a:extLst>
              </a:tr>
            </a:tbl>
          </a:graphicData>
        </a:graphic>
      </p:graphicFrame>
      <p:graphicFrame>
        <p:nvGraphicFramePr>
          <p:cNvPr id="2" name="Table 1">
            <a:extLst>
              <a:ext uri="{FF2B5EF4-FFF2-40B4-BE49-F238E27FC236}">
                <a16:creationId xmlns:a16="http://schemas.microsoft.com/office/drawing/2014/main" id="{E0479017-746B-41C0-925B-EA657D9C4107}"/>
              </a:ext>
            </a:extLst>
          </p:cNvPr>
          <p:cNvGraphicFramePr>
            <a:graphicFrameLocks noGrp="1"/>
          </p:cNvGraphicFramePr>
          <p:nvPr>
            <p:extLst>
              <p:ext uri="{D42A27DB-BD31-4B8C-83A1-F6EECF244321}">
                <p14:modId xmlns:p14="http://schemas.microsoft.com/office/powerpoint/2010/main" val="3613320414"/>
              </p:ext>
            </p:extLst>
          </p:nvPr>
        </p:nvGraphicFramePr>
        <p:xfrm>
          <a:off x="6386513" y="2317508"/>
          <a:ext cx="4616452" cy="640080"/>
        </p:xfrm>
        <a:graphic>
          <a:graphicData uri="http://schemas.openxmlformats.org/drawingml/2006/table">
            <a:tbl>
              <a:tblPr firstRow="1" bandRow="1">
                <a:tableStyleId>{5C22544A-7EE6-4342-B048-85BDC9FD1C3A}</a:tableStyleId>
              </a:tblPr>
              <a:tblGrid>
                <a:gridCol w="657225">
                  <a:extLst>
                    <a:ext uri="{9D8B030D-6E8A-4147-A177-3AD203B41FA5}">
                      <a16:colId xmlns:a16="http://schemas.microsoft.com/office/drawing/2014/main" val="2189748926"/>
                    </a:ext>
                  </a:extLst>
                </a:gridCol>
                <a:gridCol w="1651001">
                  <a:extLst>
                    <a:ext uri="{9D8B030D-6E8A-4147-A177-3AD203B41FA5}">
                      <a16:colId xmlns:a16="http://schemas.microsoft.com/office/drawing/2014/main" val="846891595"/>
                    </a:ext>
                  </a:extLst>
                </a:gridCol>
                <a:gridCol w="1154113">
                  <a:extLst>
                    <a:ext uri="{9D8B030D-6E8A-4147-A177-3AD203B41FA5}">
                      <a16:colId xmlns:a16="http://schemas.microsoft.com/office/drawing/2014/main" val="2088663830"/>
                    </a:ext>
                  </a:extLst>
                </a:gridCol>
                <a:gridCol w="1154113">
                  <a:extLst>
                    <a:ext uri="{9D8B030D-6E8A-4147-A177-3AD203B41FA5}">
                      <a16:colId xmlns:a16="http://schemas.microsoft.com/office/drawing/2014/main" val="1167981456"/>
                    </a:ext>
                  </a:extLst>
                </a:gridCol>
              </a:tblGrid>
              <a:tr h="370840">
                <a:tc>
                  <a:txBody>
                    <a:bodyPr/>
                    <a:lstStyle/>
                    <a:p>
                      <a:r>
                        <a:rPr lang="en-US" dirty="0">
                          <a:solidFill>
                            <a:schemeClr val="tx1"/>
                          </a:solidFill>
                        </a:rPr>
                        <a:t>Year</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Number of Items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Amounts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dirty="0">
                          <a:solidFill>
                            <a:schemeClr val="tx1"/>
                          </a:solidFill>
                        </a:rPr>
                        <a:t>Remarks</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57573"/>
                  </a:ext>
                </a:extLst>
              </a:tr>
            </a:tbl>
          </a:graphicData>
        </a:graphic>
      </p:graphicFrame>
    </p:spTree>
    <p:extLst>
      <p:ext uri="{BB962C8B-B14F-4D97-AF65-F5344CB8AC3E}">
        <p14:creationId xmlns:p14="http://schemas.microsoft.com/office/powerpoint/2010/main" val="27710803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134021759"/>
              </p:ext>
            </p:extLst>
          </p:nvPr>
        </p:nvGraphicFramePr>
        <p:xfrm>
          <a:off x="821635" y="1172804"/>
          <a:ext cx="10601541" cy="5571322"/>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438012">
                <a:tc>
                  <a:txBody>
                    <a:bodyPr/>
                    <a:lstStyle/>
                    <a:p>
                      <a:r>
                        <a:rPr lang="en-US" b="1" dirty="0"/>
                        <a:t>III.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b="1" kern="1200" dirty="0">
                          <a:solidFill>
                            <a:schemeClr val="dk1"/>
                          </a:solidFill>
                          <a:effectLst/>
                          <a:latin typeface="+mn-lt"/>
                          <a:ea typeface="+mn-ea"/>
                          <a:cs typeface="+mn-cs"/>
                        </a:rPr>
                        <a:t>PROFIT AND LOSS ACCOUNT</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5728823"/>
                  </a:ext>
                </a:extLst>
              </a:tr>
              <a:tr h="1780510">
                <a:tc>
                  <a:txBody>
                    <a:bodyPr/>
                    <a:lstStyle/>
                    <a:p>
                      <a:r>
                        <a:rPr lang="en-US" b="1" dirty="0"/>
                        <a:t>(a)</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050" marR="82550" algn="just">
                        <a:lnSpc>
                          <a:spcPct val="111000"/>
                        </a:lnSpc>
                        <a:spcBef>
                          <a:spcPts val="20"/>
                        </a:spcBef>
                        <a:spcAft>
                          <a:spcPts val="0"/>
                        </a:spcAft>
                        <a:tabLst>
                          <a:tab pos="477520" algn="l"/>
                          <a:tab pos="889635" algn="l"/>
                          <a:tab pos="1324610" algn="l"/>
                          <a:tab pos="2061845" algn="l"/>
                        </a:tabLst>
                      </a:pPr>
                      <a:r>
                        <a:rPr lang="en-US" sz="2000" spc="-20" dirty="0">
                          <a:effectLst/>
                          <a:latin typeface="+mn-lt"/>
                          <a:ea typeface="Times New Roman" panose="02020603050405020304" pitchFamily="18" charset="0"/>
                          <a:cs typeface="Times New Roman" panose="02020603050405020304" pitchFamily="18" charset="0"/>
                        </a:rPr>
                        <a:t>Has</a:t>
                      </a:r>
                      <a:r>
                        <a:rPr lang="en-US" sz="2000" dirty="0">
                          <a:effectLst/>
                          <a:latin typeface="+mn-lt"/>
                          <a:ea typeface="Times New Roman" panose="02020603050405020304" pitchFamily="18" charset="0"/>
                          <a:cs typeface="Times New Roman" panose="02020603050405020304" pitchFamily="18" charset="0"/>
                        </a:rPr>
                        <a:t>	</a:t>
                      </a:r>
                      <a:r>
                        <a:rPr lang="en-US" sz="2000" spc="-20" dirty="0">
                          <a:effectLst/>
                          <a:latin typeface="+mn-lt"/>
                          <a:ea typeface="Times New Roman" panose="02020603050405020304" pitchFamily="18" charset="0"/>
                          <a:cs typeface="Times New Roman" panose="02020603050405020304" pitchFamily="18" charset="0"/>
                        </a:rPr>
                        <a:t>the </a:t>
                      </a:r>
                      <a:r>
                        <a:rPr lang="en-US" sz="2000" dirty="0">
                          <a:effectLst/>
                          <a:latin typeface="+mn-lt"/>
                          <a:ea typeface="Times New Roman" panose="02020603050405020304" pitchFamily="18" charset="0"/>
                          <a:cs typeface="Times New Roman" panose="02020603050405020304" pitchFamily="18" charset="0"/>
                        </a:rPr>
                        <a:t>	</a:t>
                      </a:r>
                      <a:r>
                        <a:rPr lang="en-US" sz="2000" spc="-20" dirty="0">
                          <a:effectLst/>
                          <a:latin typeface="+mn-lt"/>
                          <a:ea typeface="Times New Roman" panose="02020603050405020304" pitchFamily="18" charset="0"/>
                          <a:cs typeface="Times New Roman" panose="02020603050405020304" pitchFamily="18" charset="0"/>
                        </a:rPr>
                        <a:t>test</a:t>
                      </a:r>
                      <a:r>
                        <a:rPr lang="en-US" sz="2000" dirty="0">
                          <a:effectLst/>
                          <a:latin typeface="+mn-lt"/>
                          <a:ea typeface="Times New Roman" panose="02020603050405020304" pitchFamily="18" charset="0"/>
                          <a:cs typeface="Times New Roman" panose="02020603050405020304" pitchFamily="18" charset="0"/>
                        </a:rPr>
                        <a:t>	</a:t>
                      </a:r>
                      <a:r>
                        <a:rPr lang="en-US" sz="2000" spc="-10" dirty="0">
                          <a:effectLst/>
                          <a:latin typeface="+mn-lt"/>
                          <a:ea typeface="Times New Roman" panose="02020603050405020304" pitchFamily="18" charset="0"/>
                          <a:cs typeface="Times New Roman" panose="02020603050405020304" pitchFamily="18" charset="0"/>
                        </a:rPr>
                        <a:t>checking </a:t>
                      </a:r>
                      <a:r>
                        <a:rPr lang="en-US" sz="2000" spc="-30" dirty="0">
                          <a:effectLst/>
                          <a:latin typeface="+mn-lt"/>
                          <a:ea typeface="Times New Roman" panose="02020603050405020304" pitchFamily="18" charset="0"/>
                          <a:cs typeface="Times New Roman" panose="02020603050405020304" pitchFamily="18" charset="0"/>
                        </a:rPr>
                        <a:t>of </a:t>
                      </a:r>
                      <a:r>
                        <a:rPr lang="en-US" sz="2000" dirty="0">
                          <a:effectLst/>
                          <a:latin typeface="+mn-lt"/>
                          <a:ea typeface="Times New Roman" panose="02020603050405020304" pitchFamily="18" charset="0"/>
                          <a:cs typeface="Times New Roman" panose="02020603050405020304" pitchFamily="18" charset="0"/>
                        </a:rPr>
                        <a:t>interest/discount/ commission/ fees etc. revealed excess/ short  credit of a material amount?</a:t>
                      </a:r>
                      <a:r>
                        <a:rPr lang="en-US" sz="2000" spc="45"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If</a:t>
                      </a:r>
                      <a:r>
                        <a:rPr lang="en-US" sz="2000" spc="25"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so,</a:t>
                      </a:r>
                      <a:r>
                        <a:rPr lang="en-US" sz="2000" spc="4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give</a:t>
                      </a:r>
                      <a:r>
                        <a:rPr lang="en-US" sz="2000" spc="4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details</a:t>
                      </a:r>
                      <a:r>
                        <a:rPr lang="en-US" sz="2000" spc="35" dirty="0">
                          <a:effectLst/>
                          <a:latin typeface="+mn-lt"/>
                          <a:ea typeface="Times New Roman" panose="02020603050405020304" pitchFamily="18" charset="0"/>
                          <a:cs typeface="Times New Roman" panose="02020603050405020304" pitchFamily="18" charset="0"/>
                        </a:rPr>
                        <a:t> </a:t>
                      </a:r>
                      <a:r>
                        <a:rPr lang="en-US" sz="2000" spc="-10" dirty="0">
                          <a:effectLst/>
                          <a:latin typeface="+mn-lt"/>
                          <a:ea typeface="Times New Roman" panose="02020603050405020304" pitchFamily="18" charset="0"/>
                          <a:cs typeface="Times New Roman" panose="02020603050405020304" pitchFamily="18" charset="0"/>
                        </a:rPr>
                        <a:t>thereof.</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2000" kern="1200" dirty="0">
                          <a:solidFill>
                            <a:schemeClr val="dk1"/>
                          </a:solidFill>
                          <a:effectLst/>
                          <a:latin typeface="+mn-lt"/>
                          <a:ea typeface="+mn-ea"/>
                          <a:cs typeface="+mn-cs"/>
                        </a:rPr>
                        <a:t>May refer the concurrent audit report for “Revenue leakages” detected by them and ensure whether corrective action has been taken. If not give MOC.</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644475"/>
                  </a:ext>
                </a:extLst>
              </a:tr>
              <a:tr h="2021592">
                <a:tc>
                  <a:txBody>
                    <a:bodyPr/>
                    <a:lstStyle/>
                    <a:p>
                      <a:r>
                        <a:rPr lang="en-US" b="1" dirty="0"/>
                        <a:t>(b)</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a:solidFill>
                            <a:schemeClr val="dk1"/>
                          </a:solidFill>
                          <a:effectLst/>
                          <a:latin typeface="+mn-lt"/>
                          <a:ea typeface="+mn-ea"/>
                          <a:cs typeface="+mn-cs"/>
                        </a:rPr>
                        <a:t>Has the branch complied with the Income Recognition norms prescribed by R.B.I.? (The Auditor may refer to the instructions of the controlling authorities of the bank regarding charging of interest on non-performing assets).</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6662348"/>
                  </a:ext>
                </a:extLst>
              </a:tr>
              <a:tr h="1010796">
                <a:tc>
                  <a:txBody>
                    <a:bodyPr/>
                    <a:lstStyle/>
                    <a:p>
                      <a:r>
                        <a:rPr lang="en-US" b="1" dirty="0"/>
                        <a:t>(c) </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Has the test check of interest on deposits revealed	any excess/short	debit of material amount? If so, give details thereof.</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8859863"/>
                  </a:ext>
                </a:extLst>
              </a:tr>
            </a:tbl>
          </a:graphicData>
        </a:graphic>
      </p:graphicFrame>
    </p:spTree>
    <p:extLst>
      <p:ext uri="{BB962C8B-B14F-4D97-AF65-F5344CB8AC3E}">
        <p14:creationId xmlns:p14="http://schemas.microsoft.com/office/powerpoint/2010/main" val="27092558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131283295"/>
              </p:ext>
            </p:extLst>
          </p:nvPr>
        </p:nvGraphicFramePr>
        <p:xfrm>
          <a:off x="821635" y="1172803"/>
          <a:ext cx="10601541" cy="5615279"/>
        </p:xfrm>
        <a:graphic>
          <a:graphicData uri="http://schemas.openxmlformats.org/drawingml/2006/table">
            <a:tbl>
              <a:tblPr>
                <a:tableStyleId>{5C22544A-7EE6-4342-B048-85BDC9FD1C3A}</a:tableStyleId>
              </a:tblPr>
              <a:tblGrid>
                <a:gridCol w="613270">
                  <a:extLst>
                    <a:ext uri="{9D8B030D-6E8A-4147-A177-3AD203B41FA5}">
                      <a16:colId xmlns:a16="http://schemas.microsoft.com/office/drawing/2014/main" val="567958520"/>
                    </a:ext>
                  </a:extLst>
                </a:gridCol>
                <a:gridCol w="4574735">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205256">
                  <a:extLst>
                    <a:ext uri="{9D8B030D-6E8A-4147-A177-3AD203B41FA5}">
                      <a16:colId xmlns:a16="http://schemas.microsoft.com/office/drawing/2014/main" val="192263544"/>
                    </a:ext>
                  </a:extLst>
                </a:gridCol>
              </a:tblGrid>
              <a:tr h="446691">
                <a:tc>
                  <a:txBody>
                    <a:bodyPr/>
                    <a:lstStyle/>
                    <a:p>
                      <a:r>
                        <a:rPr lang="en-US" b="1" dirty="0"/>
                        <a:t>III.</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b="1" kern="1200" dirty="0">
                          <a:solidFill>
                            <a:schemeClr val="dk1"/>
                          </a:solidFill>
                          <a:effectLst/>
                          <a:latin typeface="+mn-lt"/>
                          <a:ea typeface="+mn-ea"/>
                          <a:cs typeface="+mn-cs"/>
                        </a:rPr>
                        <a:t>PROFIT AND LOSS ACCOUNT</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5728823"/>
                  </a:ext>
                </a:extLst>
              </a:tr>
              <a:tr h="1815788">
                <a:tc>
                  <a:txBody>
                    <a:bodyPr/>
                    <a:lstStyle/>
                    <a:p>
                      <a:r>
                        <a:rPr lang="en-US" b="1" dirty="0"/>
                        <a:t>(d)</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Does the bank have a system of estimating and providing interest accrued on overdue/ matured/ unpaid/ unclaimed term deposits including in respect of deceased depositors?</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42644475"/>
                  </a:ext>
                </a:extLst>
              </a:tr>
              <a:tr h="3108392">
                <a:tc>
                  <a:txBody>
                    <a:bodyPr/>
                    <a:lstStyle/>
                    <a:p>
                      <a:r>
                        <a:rPr lang="en-US" sz="1800" b="1" kern="1200" dirty="0">
                          <a:solidFill>
                            <a:schemeClr val="dk1"/>
                          </a:solidFill>
                          <a:effectLst/>
                          <a:latin typeface="+mn-lt"/>
                          <a:ea typeface="+mn-ea"/>
                          <a:cs typeface="+mn-cs"/>
                        </a:rPr>
                        <a:t>(e)</a:t>
                      </a:r>
                      <a:endParaRPr lang="en-IN"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Are there any divergent trends in major items of income and expenditure, in comparison with	corresponding previous year, which are not satisfactorily explained by the branch. If so, the same may be reported.</a:t>
                      </a:r>
                    </a:p>
                    <a:p>
                      <a:pPr algn="just"/>
                      <a:endParaRPr lang="en-US"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Are there any other matters, which you, as branch auditor, would like to bring to the notice of the management or the Statutory Central Auditors?</a:t>
                      </a:r>
                      <a:endParaRPr lang="en-IN" sz="2000" spc="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IN" sz="2000" kern="1200" dirty="0">
                          <a:solidFill>
                            <a:schemeClr val="dk1"/>
                          </a:solidFill>
                          <a:effectLst/>
                          <a:latin typeface="+mn-lt"/>
                          <a:ea typeface="+mn-ea"/>
                          <a:cs typeface="+mn-cs"/>
                        </a:rPr>
                        <a:t>Please mention any important matter on which you like to draw attention of the </a:t>
                      </a:r>
                      <a:r>
                        <a:rPr lang="en-US" sz="2000" kern="1200" dirty="0">
                          <a:solidFill>
                            <a:schemeClr val="dk1"/>
                          </a:solidFill>
                          <a:effectLst/>
                          <a:latin typeface="+mn-lt"/>
                          <a:ea typeface="+mn-ea"/>
                          <a:cs typeface="+mn-cs"/>
                        </a:rPr>
                        <a:t> Statutory Central Auditors.</a:t>
                      </a:r>
                    </a:p>
                    <a:p>
                      <a:pPr algn="just"/>
                      <a:r>
                        <a:rPr lang="en-US" sz="2000" kern="1200" dirty="0">
                          <a:solidFill>
                            <a:schemeClr val="dk1"/>
                          </a:solidFill>
                          <a:effectLst/>
                          <a:latin typeface="+mn-lt"/>
                          <a:ea typeface="+mn-ea"/>
                          <a:cs typeface="+mn-cs"/>
                        </a:rPr>
                        <a:t>Please don’t mention on any aspect , MOC should be passed but as branch auditor, not </a:t>
                      </a:r>
                      <a:r>
                        <a:rPr lang="en-US" sz="2000" kern="1200">
                          <a:solidFill>
                            <a:schemeClr val="dk1"/>
                          </a:solidFill>
                          <a:effectLst/>
                          <a:latin typeface="+mn-lt"/>
                          <a:ea typeface="+mn-ea"/>
                          <a:cs typeface="+mn-cs"/>
                        </a:rPr>
                        <a:t>given relevant MOC. </a:t>
                      </a:r>
                      <a:endParaRPr lang="en-IN" sz="2000"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6662348"/>
                  </a:ext>
                </a:extLst>
              </a:tr>
            </a:tbl>
          </a:graphicData>
        </a:graphic>
      </p:graphicFrame>
    </p:spTree>
    <p:extLst>
      <p:ext uri="{BB962C8B-B14F-4D97-AF65-F5344CB8AC3E}">
        <p14:creationId xmlns:p14="http://schemas.microsoft.com/office/powerpoint/2010/main" val="155207996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B19833-8A6E-46F6-BAAC-64C7BE7E8305}"/>
              </a:ext>
            </a:extLst>
          </p:cNvPr>
          <p:cNvSpPr/>
          <p:nvPr/>
        </p:nvSpPr>
        <p:spPr>
          <a:xfrm>
            <a:off x="2543175" y="658296"/>
            <a:ext cx="7700963" cy="1107996"/>
          </a:xfrm>
          <a:prstGeom prst="rect">
            <a:avLst/>
          </a:prstGeom>
        </p:spPr>
        <p:txBody>
          <a:bodyPr wrap="square">
            <a:spAutoFit/>
          </a:bodyPr>
          <a:lstStyle/>
          <a:p>
            <a:r>
              <a:rPr lang="en-US" sz="6600" b="1" dirty="0">
                <a:solidFill>
                  <a:schemeClr val="accent4">
                    <a:lumMod val="75000"/>
                  </a:schemeClr>
                </a:solidFill>
                <a:latin typeface="Edwardian Script ITC" panose="030303020407070D0804" pitchFamily="66" charset="0"/>
              </a:rPr>
              <a:t>Any More Query Please</a:t>
            </a:r>
            <a:endParaRPr lang="en-IN" sz="6600" dirty="0">
              <a:latin typeface="Edwardian Script ITC" panose="030303020407070D0804" pitchFamily="66" charset="0"/>
            </a:endParaRPr>
          </a:p>
        </p:txBody>
      </p:sp>
      <p:pic>
        <p:nvPicPr>
          <p:cNvPr id="3" name="Picture 2" descr="C:\Documents and Settings\ibm\Local Settings\Temporary Internet Files\Content.IE5\UUWTQMBA\MCj04344110000[1].wmf">
            <a:extLst>
              <a:ext uri="{FF2B5EF4-FFF2-40B4-BE49-F238E27FC236}">
                <a16:creationId xmlns:a16="http://schemas.microsoft.com/office/drawing/2014/main" id="{60EC2FAB-CF8F-4F67-A7D2-BE99948CB34D}"/>
              </a:ext>
            </a:extLst>
          </p:cNvPr>
          <p:cNvPicPr>
            <a:picLocks noChangeAspect="1" noChangeArrowheads="1"/>
          </p:cNvPicPr>
          <p:nvPr/>
        </p:nvPicPr>
        <p:blipFill>
          <a:blip r:embed="rId2"/>
          <a:srcRect/>
          <a:stretch>
            <a:fillRect/>
          </a:stretch>
        </p:blipFill>
        <p:spPr bwMode="auto">
          <a:xfrm>
            <a:off x="2986088" y="2490787"/>
            <a:ext cx="5162550" cy="3446462"/>
          </a:xfrm>
          <a:prstGeom prst="rect">
            <a:avLst/>
          </a:prstGeom>
          <a:noFill/>
          <a:ln w="9525">
            <a:noFill/>
            <a:miter lim="800000"/>
            <a:headEnd/>
            <a:tailEnd/>
          </a:ln>
        </p:spPr>
      </p:pic>
    </p:spTree>
    <p:extLst>
      <p:ext uri="{BB962C8B-B14F-4D97-AF65-F5344CB8AC3E}">
        <p14:creationId xmlns:p14="http://schemas.microsoft.com/office/powerpoint/2010/main" val="21052241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thank-you.jpg">
            <a:extLst>
              <a:ext uri="{FF2B5EF4-FFF2-40B4-BE49-F238E27FC236}">
                <a16:creationId xmlns:a16="http://schemas.microsoft.com/office/drawing/2014/main" id="{E6225DAE-1788-44A3-A04F-22DF6206D0E2}"/>
              </a:ext>
            </a:extLst>
          </p:cNvPr>
          <p:cNvPicPr>
            <a:picLocks noChangeAspect="1"/>
          </p:cNvPicPr>
          <p:nvPr/>
        </p:nvPicPr>
        <p:blipFill>
          <a:blip r:embed="rId2"/>
          <a:srcRect/>
          <a:stretch>
            <a:fillRect/>
          </a:stretch>
        </p:blipFill>
        <p:spPr bwMode="auto">
          <a:xfrm>
            <a:off x="557212" y="214314"/>
            <a:ext cx="10529887" cy="3529012"/>
          </a:xfrm>
          <a:prstGeom prst="rect">
            <a:avLst/>
          </a:prstGeom>
          <a:noFill/>
          <a:ln w="9525">
            <a:noFill/>
            <a:miter lim="800000"/>
            <a:headEnd/>
            <a:tailEnd/>
          </a:ln>
        </p:spPr>
      </p:pic>
      <p:sp>
        <p:nvSpPr>
          <p:cNvPr id="3" name="Rectangle 2">
            <a:extLst>
              <a:ext uri="{FF2B5EF4-FFF2-40B4-BE49-F238E27FC236}">
                <a16:creationId xmlns:a16="http://schemas.microsoft.com/office/drawing/2014/main" id="{D521FB46-99DF-4DD4-AB4B-9C87FEB56194}"/>
              </a:ext>
            </a:extLst>
          </p:cNvPr>
          <p:cNvSpPr/>
          <p:nvPr/>
        </p:nvSpPr>
        <p:spPr>
          <a:xfrm>
            <a:off x="2257425" y="4143286"/>
            <a:ext cx="7986712" cy="2308324"/>
          </a:xfrm>
          <a:prstGeom prst="rect">
            <a:avLst/>
          </a:prstGeom>
        </p:spPr>
        <p:txBody>
          <a:bodyPr wrap="square">
            <a:spAutoFit/>
          </a:bodyPr>
          <a:lstStyle/>
          <a:p>
            <a:pPr algn="ctr"/>
            <a:r>
              <a:rPr lang="en-US" sz="3600" b="1" i="1" dirty="0">
                <a:latin typeface="Bradley Hand ITC" panose="03070402050302030203" pitchFamily="66" charset="0"/>
              </a:rPr>
              <a:t>CA. Sunirmal Chatterjee</a:t>
            </a:r>
          </a:p>
          <a:p>
            <a:pPr algn="ctr"/>
            <a:r>
              <a:rPr lang="en-US" sz="3600" b="1" i="1" dirty="0">
                <a:latin typeface="Bradley Hand ITC" panose="03070402050302030203" pitchFamily="66" charset="0"/>
              </a:rPr>
              <a:t>(BSC. FCA)</a:t>
            </a:r>
          </a:p>
          <a:p>
            <a:pPr algn="ctr"/>
            <a:r>
              <a:rPr lang="en-US" sz="3600" b="1" i="1" dirty="0">
                <a:latin typeface="Bradley Hand ITC" panose="03070402050302030203" pitchFamily="66" charset="0"/>
              </a:rPr>
              <a:t>S. Jaykishan</a:t>
            </a:r>
          </a:p>
          <a:p>
            <a:pPr algn="ctr"/>
            <a:r>
              <a:rPr lang="en-US" sz="3600" b="1" i="1" dirty="0">
                <a:latin typeface="Bradley Hand ITC" panose="03070402050302030203" pitchFamily="66" charset="0"/>
              </a:rPr>
              <a:t>Partner</a:t>
            </a:r>
          </a:p>
        </p:txBody>
      </p:sp>
    </p:spTree>
    <p:extLst>
      <p:ext uri="{BB962C8B-B14F-4D97-AF65-F5344CB8AC3E}">
        <p14:creationId xmlns:p14="http://schemas.microsoft.com/office/powerpoint/2010/main" val="35268136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384878424"/>
              </p:ext>
            </p:extLst>
          </p:nvPr>
        </p:nvGraphicFramePr>
        <p:xfrm>
          <a:off x="887104" y="1371896"/>
          <a:ext cx="10536072" cy="4763859"/>
        </p:xfrm>
        <a:graphic>
          <a:graphicData uri="http://schemas.openxmlformats.org/drawingml/2006/table">
            <a:tbl>
              <a:tblPr>
                <a:tableStyleId>{5C22544A-7EE6-4342-B048-85BDC9FD1C3A}</a:tableStyleId>
              </a:tblPr>
              <a:tblGrid>
                <a:gridCol w="957289">
                  <a:extLst>
                    <a:ext uri="{9D8B030D-6E8A-4147-A177-3AD203B41FA5}">
                      <a16:colId xmlns:a16="http://schemas.microsoft.com/office/drawing/2014/main" val="567958520"/>
                    </a:ext>
                  </a:extLst>
                </a:gridCol>
                <a:gridCol w="3854042">
                  <a:extLst>
                    <a:ext uri="{9D8B030D-6E8A-4147-A177-3AD203B41FA5}">
                      <a16:colId xmlns:a16="http://schemas.microsoft.com/office/drawing/2014/main" val="1666639779"/>
                    </a:ext>
                  </a:extLst>
                </a:gridCol>
                <a:gridCol w="321072">
                  <a:extLst>
                    <a:ext uri="{9D8B030D-6E8A-4147-A177-3AD203B41FA5}">
                      <a16:colId xmlns:a16="http://schemas.microsoft.com/office/drawing/2014/main" val="249110400"/>
                    </a:ext>
                  </a:extLst>
                </a:gridCol>
                <a:gridCol w="5403669">
                  <a:extLst>
                    <a:ext uri="{9D8B030D-6E8A-4147-A177-3AD203B41FA5}">
                      <a16:colId xmlns:a16="http://schemas.microsoft.com/office/drawing/2014/main" val="192263544"/>
                    </a:ext>
                  </a:extLst>
                </a:gridCol>
              </a:tblGrid>
              <a:tr h="1160939">
                <a:tc>
                  <a:txBody>
                    <a:bodyPr/>
                    <a:lstStyle/>
                    <a:p>
                      <a:r>
                        <a:rPr lang="en-US" dirty="0"/>
                        <a:t>2.</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just"/>
                      <a:r>
                        <a:rPr lang="en-US" sz="2400" b="1" kern="1200" dirty="0">
                          <a:solidFill>
                            <a:schemeClr val="dk1"/>
                          </a:solidFill>
                          <a:effectLst/>
                          <a:latin typeface="Arial Rounded MT Bold" panose="020F0704030504030204" pitchFamily="34" charset="0"/>
                          <a:ea typeface="+mn-ea"/>
                          <a:cs typeface="+mn-cs"/>
                        </a:rPr>
                        <a:t>Balances with Reserve Bank of India, State Bank of India, and other banks (For branches with Treasury Operations)</a:t>
                      </a:r>
                      <a:endParaRPr lang="en-IN" sz="2400" dirty="0">
                        <a:ln>
                          <a:solidFill>
                            <a:sysClr val="windowText" lastClr="000000"/>
                          </a:solidFill>
                        </a:ln>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285750" lvl="0" indent="-285750">
                        <a:buFont typeface="Arial" panose="020B0604020202020204" pitchFamily="34" charset="0"/>
                        <a:buChar char="•"/>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93203657"/>
                  </a:ext>
                </a:extLst>
              </a:tr>
              <a:tr h="3602920">
                <a:tc>
                  <a:txBody>
                    <a:bodyPr/>
                    <a:lstStyle/>
                    <a:p>
                      <a:r>
                        <a:rPr lang="en-US" sz="1800" b="1" kern="1200" dirty="0">
                          <a:solidFill>
                            <a:schemeClr val="dk1"/>
                          </a:solidFill>
                          <a:effectLst/>
                          <a:latin typeface="+mn-lt"/>
                          <a:ea typeface="+mn-ea"/>
                          <a:cs typeface="+mn-cs"/>
                        </a:rPr>
                        <a:t>(a)</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Were balance confirmation certificates obtained in respect of outstanding balances as at the year-end and whether the aforesaid balances have been reconciled? The nature and extent of differences should be reported.</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Identify from GL whether the branch maintains accounts with RBI or SBI or any other bank.</a:t>
                      </a:r>
                    </a:p>
                    <a:p>
                      <a:pPr lvl="0" algn="just"/>
                      <a:endParaRPr lang="en-IN" sz="2000"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2000" kern="1200" dirty="0">
                          <a:solidFill>
                            <a:schemeClr val="dk1"/>
                          </a:solidFill>
                          <a:effectLst/>
                          <a:latin typeface="+mn-lt"/>
                          <a:ea typeface="+mn-ea"/>
                          <a:cs typeface="+mn-cs"/>
                        </a:rPr>
                        <a:t>If yes, then verify the Account Statement with Ledger. </a:t>
                      </a:r>
                    </a:p>
                    <a:p>
                      <a:pPr algn="just"/>
                      <a:endParaRPr lang="en-IN" sz="2000"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2000" kern="1200" dirty="0">
                          <a:solidFill>
                            <a:schemeClr val="dk1"/>
                          </a:solidFill>
                          <a:effectLst/>
                          <a:latin typeface="+mn-lt"/>
                          <a:ea typeface="+mn-ea"/>
                          <a:cs typeface="+mn-cs"/>
                        </a:rPr>
                        <a:t>Also verify the Closing Balance with Balance Confirmation Certificate Received by the branch with Ledger balance.</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bl>
          </a:graphicData>
        </a:graphic>
      </p:graphicFrame>
    </p:spTree>
    <p:extLst>
      <p:ext uri="{BB962C8B-B14F-4D97-AF65-F5344CB8AC3E}">
        <p14:creationId xmlns:p14="http://schemas.microsoft.com/office/powerpoint/2010/main" val="390096339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249617075"/>
              </p:ext>
            </p:extLst>
          </p:nvPr>
        </p:nvGraphicFramePr>
        <p:xfrm>
          <a:off x="821635" y="1279131"/>
          <a:ext cx="10601541" cy="5279127"/>
        </p:xfrm>
        <a:graphic>
          <a:graphicData uri="http://schemas.openxmlformats.org/drawingml/2006/table">
            <a:tbl>
              <a:tblPr>
                <a:tableStyleId>{5C22544A-7EE6-4342-B048-85BDC9FD1C3A}</a:tableStyleId>
              </a:tblPr>
              <a:tblGrid>
                <a:gridCol w="636104">
                  <a:extLst>
                    <a:ext uri="{9D8B030D-6E8A-4147-A177-3AD203B41FA5}">
                      <a16:colId xmlns:a16="http://schemas.microsoft.com/office/drawing/2014/main" val="567958520"/>
                    </a:ext>
                  </a:extLst>
                </a:gridCol>
                <a:gridCol w="4353488">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403669">
                  <a:extLst>
                    <a:ext uri="{9D8B030D-6E8A-4147-A177-3AD203B41FA5}">
                      <a16:colId xmlns:a16="http://schemas.microsoft.com/office/drawing/2014/main" val="192263544"/>
                    </a:ext>
                  </a:extLst>
                </a:gridCol>
              </a:tblGrid>
              <a:tr h="1258702">
                <a:tc>
                  <a:txBody>
                    <a:bodyPr/>
                    <a:lstStyle/>
                    <a:p>
                      <a:r>
                        <a:rPr lang="en-US" sz="1800" b="1" kern="1200" dirty="0">
                          <a:solidFill>
                            <a:schemeClr val="dk1"/>
                          </a:solidFill>
                          <a:effectLst/>
                          <a:latin typeface="+mn-lt"/>
                          <a:ea typeface="+mn-ea"/>
                          <a:cs typeface="+mn-cs"/>
                        </a:rPr>
                        <a:t>(b)</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Observations on the reconciliation statements may be reported in the following manner:</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US" sz="2000" kern="1200" dirty="0">
                        <a:solidFill>
                          <a:schemeClr val="dk1"/>
                        </a:solidFill>
                        <a:effectLst/>
                        <a:latin typeface="+mn-lt"/>
                        <a:ea typeface="+mn-ea"/>
                        <a:cs typeface="+mn-cs"/>
                      </a:endParaRPr>
                    </a:p>
                    <a:p>
                      <a:pPr marL="0" lvl="0" indent="0" algn="ctr">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1094345">
                <a:tc>
                  <a:txBody>
                    <a:bodyPr/>
                    <a:lstStyle/>
                    <a:p>
                      <a:r>
                        <a:rPr lang="en-US" dirty="0"/>
                        <a:t>(</a:t>
                      </a:r>
                      <a:r>
                        <a:rPr lang="en-US" dirty="0" err="1"/>
                        <a:t>i</a:t>
                      </a:r>
                      <a:r>
                        <a:rPr lang="en-US" dirty="0"/>
                        <a:t>)</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685" marR="463550" algn="just">
                        <a:lnSpc>
                          <a:spcPct val="110000"/>
                        </a:lnSpc>
                        <a:spcBef>
                          <a:spcPts val="20"/>
                        </a:spcBef>
                        <a:spcAft>
                          <a:spcPts val="0"/>
                        </a:spcAft>
                      </a:pPr>
                      <a:r>
                        <a:rPr lang="en-US" sz="2000" dirty="0">
                          <a:effectLst/>
                          <a:latin typeface="+mn-lt"/>
                          <a:ea typeface="Times New Roman" panose="02020603050405020304" pitchFamily="18" charset="0"/>
                          <a:cs typeface="Calibri" panose="020F0502020204030204" pitchFamily="34" charset="0"/>
                        </a:rPr>
                        <a:t>Cash</a:t>
                      </a:r>
                      <a:r>
                        <a:rPr lang="en-US" sz="2000" spc="400" dirty="0">
                          <a:effectLst/>
                          <a:latin typeface="+mn-lt"/>
                          <a:ea typeface="Times New Roman" panose="02020603050405020304" pitchFamily="18" charset="0"/>
                          <a:cs typeface="Calibri" panose="020F0502020204030204" pitchFamily="34" charset="0"/>
                        </a:rPr>
                        <a:t> </a:t>
                      </a:r>
                      <a:r>
                        <a:rPr lang="en-US" sz="2000" dirty="0">
                          <a:effectLst/>
                          <a:latin typeface="+mn-lt"/>
                          <a:ea typeface="Times New Roman" panose="02020603050405020304" pitchFamily="18" charset="0"/>
                          <a:cs typeface="Calibri" panose="020F0502020204030204" pitchFamily="34" charset="0"/>
                        </a:rPr>
                        <a:t>transactions</a:t>
                      </a:r>
                      <a:r>
                        <a:rPr lang="en-US" sz="2000" spc="400" dirty="0">
                          <a:effectLst/>
                          <a:latin typeface="+mn-lt"/>
                          <a:ea typeface="Times New Roman" panose="02020603050405020304" pitchFamily="18" charset="0"/>
                          <a:cs typeface="Calibri" panose="020F0502020204030204" pitchFamily="34" charset="0"/>
                        </a:rPr>
                        <a:t> </a:t>
                      </a:r>
                      <a:r>
                        <a:rPr lang="en-US" sz="2000" dirty="0">
                          <a:effectLst/>
                          <a:latin typeface="+mn-lt"/>
                          <a:ea typeface="Times New Roman" panose="02020603050405020304" pitchFamily="18" charset="0"/>
                          <a:cs typeface="Calibri" panose="020F0502020204030204" pitchFamily="34" charset="0"/>
                        </a:rPr>
                        <a:t>remaining</a:t>
                      </a:r>
                      <a:r>
                        <a:rPr lang="en-US" sz="2000" spc="400" dirty="0">
                          <a:effectLst/>
                          <a:latin typeface="+mn-lt"/>
                          <a:ea typeface="Times New Roman" panose="02020603050405020304" pitchFamily="18" charset="0"/>
                          <a:cs typeface="Calibri" panose="020F0502020204030204" pitchFamily="34" charset="0"/>
                        </a:rPr>
                        <a:t> </a:t>
                      </a:r>
                      <a:r>
                        <a:rPr lang="en-US" sz="2000" dirty="0">
                          <a:effectLst/>
                          <a:latin typeface="+mn-lt"/>
                          <a:ea typeface="Times New Roman" panose="02020603050405020304" pitchFamily="18" charset="0"/>
                          <a:cs typeface="Calibri" panose="020F0502020204030204" pitchFamily="34" charset="0"/>
                        </a:rPr>
                        <a:t>un-responded (give details)</a:t>
                      </a:r>
                      <a:endParaRPr lang="en-IN" sz="2000" dirty="0">
                        <a:effectLst/>
                        <a:latin typeface="+mn-lt"/>
                        <a:ea typeface="Times New Roman" panose="02020603050405020304" pitchFamily="18" charset="0"/>
                        <a:cs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1800" kern="1200" dirty="0">
                          <a:solidFill>
                            <a:schemeClr val="dk1"/>
                          </a:solidFill>
                          <a:effectLst/>
                          <a:latin typeface="+mn-lt"/>
                          <a:ea typeface="+mn-ea"/>
                          <a:cs typeface="+mn-cs"/>
                        </a:rPr>
                        <a:t>Generally, not Applicable.</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5610511"/>
                  </a:ext>
                </a:extLst>
              </a:tr>
              <a:tr h="829846">
                <a:tc>
                  <a:txBody>
                    <a:bodyPr/>
                    <a:lstStyle/>
                    <a:p>
                      <a:r>
                        <a:rPr lang="en-US" dirty="0"/>
                        <a:t>(ii)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Revenue items requiring adjustments / write- off (give details)</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2000" kern="1200" dirty="0">
                          <a:solidFill>
                            <a:schemeClr val="dk1"/>
                          </a:solidFill>
                          <a:effectLst/>
                          <a:latin typeface="+mn-lt"/>
                          <a:ea typeface="+mn-ea"/>
                          <a:cs typeface="+mn-cs"/>
                        </a:rPr>
                        <a:t>Generally, not Applicable.</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8191205"/>
                  </a:ext>
                </a:extLst>
              </a:tr>
              <a:tr h="1594219">
                <a:tc>
                  <a:txBody>
                    <a:bodyPr/>
                    <a:lstStyle/>
                    <a:p>
                      <a:r>
                        <a:rPr lang="en-US" dirty="0"/>
                        <a:t>(iii)</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Other credit and debit entries originated in the statements provided by RBI/other banks, remaining un-responded for more than 15 days:</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0" indent="-342900" algn="just">
                        <a:buFont typeface="Arial" panose="020B0604020202020204" pitchFamily="34" charset="0"/>
                        <a:buChar char="•"/>
                      </a:pPr>
                      <a:r>
                        <a:rPr lang="en-US" sz="2000" kern="1200" dirty="0">
                          <a:solidFill>
                            <a:schemeClr val="dk1"/>
                          </a:solidFill>
                          <a:effectLst/>
                          <a:latin typeface="+mn-lt"/>
                          <a:ea typeface="+mn-ea"/>
                          <a:cs typeface="+mn-cs"/>
                        </a:rPr>
                        <a:t>Check the statement and verify the details of outstanding transactions in reconciliation statements along with appropriate narrations.</a:t>
                      </a:r>
                    </a:p>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p>
                      <a:pPr marL="342900" indent="-342900" algn="just">
                        <a:buFont typeface="Arial" panose="020B0604020202020204" pitchFamily="34" charset="0"/>
                        <a:buChar char="•"/>
                      </a:pPr>
                      <a:r>
                        <a:rPr lang="en-US" sz="2000" kern="1200" dirty="0">
                          <a:solidFill>
                            <a:schemeClr val="dk1"/>
                          </a:solidFill>
                          <a:effectLst/>
                          <a:latin typeface="+mn-lt"/>
                          <a:ea typeface="+mn-ea"/>
                          <a:cs typeface="+mn-cs"/>
                        </a:rPr>
                        <a:t> Collect age wise un-responded items.</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9604402"/>
                  </a:ext>
                </a:extLst>
              </a:tr>
            </a:tbl>
          </a:graphicData>
        </a:graphic>
      </p:graphicFrame>
    </p:spTree>
    <p:extLst>
      <p:ext uri="{BB962C8B-B14F-4D97-AF65-F5344CB8AC3E}">
        <p14:creationId xmlns:p14="http://schemas.microsoft.com/office/powerpoint/2010/main" val="1554131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646331"/>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(REVISED</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618070452"/>
              </p:ext>
            </p:extLst>
          </p:nvPr>
        </p:nvGraphicFramePr>
        <p:xfrm>
          <a:off x="821635" y="1279131"/>
          <a:ext cx="10601541" cy="5424810"/>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446253">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403669">
                  <a:extLst>
                    <a:ext uri="{9D8B030D-6E8A-4147-A177-3AD203B41FA5}">
                      <a16:colId xmlns:a16="http://schemas.microsoft.com/office/drawing/2014/main" val="192263544"/>
                    </a:ext>
                  </a:extLst>
                </a:gridCol>
              </a:tblGrid>
              <a:tr h="3220071">
                <a:tc>
                  <a:txBody>
                    <a:bodyPr/>
                    <a:lstStyle/>
                    <a:p>
                      <a:r>
                        <a:rPr lang="en-US" sz="1800" b="1" kern="1200" dirty="0">
                          <a:solidFill>
                            <a:schemeClr val="dk1"/>
                          </a:solidFill>
                          <a:effectLst/>
                          <a:latin typeface="+mn-lt"/>
                          <a:ea typeface="+mn-ea"/>
                          <a:cs typeface="+mn-cs"/>
                        </a:rPr>
                        <a:t>(iv)</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Where the branch maintains an account with RBI, the following additional matter may be reported:</a:t>
                      </a:r>
                      <a:endParaRPr lang="en-IN" sz="2000" kern="1200" dirty="0">
                        <a:solidFill>
                          <a:schemeClr val="dk1"/>
                        </a:solidFill>
                        <a:effectLst/>
                        <a:latin typeface="+mn-lt"/>
                        <a:ea typeface="+mn-ea"/>
                        <a:cs typeface="+mn-cs"/>
                      </a:endParaRPr>
                    </a:p>
                    <a:p>
                      <a:pPr algn="just"/>
                      <a:r>
                        <a:rPr lang="en-US" sz="2000" kern="1200" dirty="0">
                          <a:solidFill>
                            <a:schemeClr val="dk1"/>
                          </a:solidFill>
                          <a:effectLst/>
                          <a:latin typeface="+mn-lt"/>
                          <a:ea typeface="+mn-ea"/>
                          <a:cs typeface="+mn-cs"/>
                        </a:rPr>
                        <a:t>Entries originated prior to but communicated/ recorded after the year end in relation to currency chest operations at the branch/other link branches,	involving deposits into/withdrawals from the currency chest attached to such branches (Give details)</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r>
                        <a:rPr lang="en-US" sz="2000" kern="1200" dirty="0">
                          <a:solidFill>
                            <a:schemeClr val="dk1"/>
                          </a:solidFill>
                          <a:effectLst/>
                          <a:latin typeface="+mn-lt"/>
                          <a:ea typeface="+mn-ea"/>
                          <a:cs typeface="+mn-cs"/>
                        </a:rPr>
                        <a:t>Not applicable to branches other than Currency Chest Branches.</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357331">
                <a:tc>
                  <a:txBody>
                    <a:bodyPr/>
                    <a:lstStyle/>
                    <a:p>
                      <a:r>
                        <a:rPr lang="en-US" dirty="0"/>
                        <a:t>3.</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marL="19685" marR="463550" algn="just">
                        <a:lnSpc>
                          <a:spcPct val="110000"/>
                        </a:lnSpc>
                        <a:spcBef>
                          <a:spcPts val="20"/>
                        </a:spcBef>
                        <a:spcAft>
                          <a:spcPts val="0"/>
                        </a:spcAft>
                      </a:pPr>
                      <a:r>
                        <a:rPr lang="en-US" sz="2400" b="1" i="1" kern="1200" dirty="0">
                          <a:solidFill>
                            <a:schemeClr val="dk1"/>
                          </a:solidFill>
                          <a:effectLst/>
                          <a:latin typeface="+mn-lt"/>
                          <a:ea typeface="+mn-ea"/>
                          <a:cs typeface="+mn-cs"/>
                        </a:rPr>
                        <a:t>Money at Call and Short Notice</a:t>
                      </a:r>
                      <a:endParaRPr lang="en-IN" sz="2400" i="1" kern="1200" dirty="0">
                        <a:solidFill>
                          <a:schemeClr val="dk1"/>
                        </a:solidFill>
                        <a:effectLst/>
                        <a:latin typeface="+mn-lt"/>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5610511"/>
                  </a:ext>
                </a:extLst>
              </a:tr>
              <a:tr h="598420">
                <a:tc>
                  <a:txBody>
                    <a:bodyPr/>
                    <a:lstStyle/>
                    <a:p>
                      <a:r>
                        <a:rPr lang="en-US" dirty="0"/>
                        <a:t>(a)</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Has the branch kept money-at-call and short notice during the year?</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lvl="0" indent="0" algn="ctr">
                        <a:buFont typeface="Arial" panose="020B0604020202020204" pitchFamily="34" charset="0"/>
                        <a:buNone/>
                      </a:pPr>
                      <a:r>
                        <a:rPr lang="en-US" sz="2000" kern="1200" dirty="0">
                          <a:solidFill>
                            <a:schemeClr val="dk1"/>
                          </a:solidFill>
                          <a:effectLst/>
                          <a:latin typeface="+mn-lt"/>
                          <a:ea typeface="+mn-ea"/>
                          <a:cs typeface="+mn-cs"/>
                        </a:rPr>
                        <a:t>The Branch has not kept money-at-call and short notice during the year</a:t>
                      </a: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08191205"/>
                  </a:ext>
                </a:extLst>
              </a:tr>
              <a:tr h="968761">
                <a:tc>
                  <a:txBody>
                    <a:bodyPr/>
                    <a:lstStyle/>
                    <a:p>
                      <a:r>
                        <a:rPr lang="en-US" dirty="0"/>
                        <a:t>(b)</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9685" marR="463550" algn="just">
                        <a:lnSpc>
                          <a:spcPct val="110000"/>
                        </a:lnSpc>
                        <a:spcBef>
                          <a:spcPts val="20"/>
                        </a:spcBef>
                        <a:spcAft>
                          <a:spcPts val="0"/>
                        </a:spcAft>
                      </a:pPr>
                      <a:r>
                        <a:rPr lang="en-US" sz="2000" dirty="0">
                          <a:effectLst/>
                          <a:latin typeface="+mn-lt"/>
                          <a:ea typeface="Times New Roman" panose="02020603050405020304" pitchFamily="18" charset="0"/>
                          <a:cs typeface="Times New Roman" panose="02020603050405020304" pitchFamily="18" charset="0"/>
                        </a:rPr>
                        <a:t>Has</a:t>
                      </a:r>
                      <a:r>
                        <a:rPr lang="en-US" sz="2000" spc="-5"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the year-end</a:t>
                      </a:r>
                      <a:r>
                        <a:rPr lang="en-US" sz="2000" spc="-5"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balance been</a:t>
                      </a:r>
                      <a:r>
                        <a:rPr lang="en-US" sz="2000" spc="-5"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duly</a:t>
                      </a:r>
                      <a:r>
                        <a:rPr lang="en-US" sz="2000" spc="-30" dirty="0">
                          <a:effectLst/>
                          <a:latin typeface="+mn-lt"/>
                          <a:ea typeface="Times New Roman" panose="02020603050405020304" pitchFamily="18" charset="0"/>
                          <a:cs typeface="Times New Roman" panose="02020603050405020304" pitchFamily="18" charset="0"/>
                        </a:rPr>
                        <a:t> </a:t>
                      </a:r>
                      <a:r>
                        <a:rPr lang="en-US" sz="2000" dirty="0">
                          <a:effectLst/>
                          <a:latin typeface="+mn-lt"/>
                          <a:ea typeface="Times New Roman" panose="02020603050405020304" pitchFamily="18" charset="0"/>
                          <a:cs typeface="Times New Roman" panose="02020603050405020304" pitchFamily="18" charset="0"/>
                        </a:rPr>
                        <a:t>confirmed and reconciled?</a:t>
                      </a:r>
                      <a:endParaRPr lang="en-IN" sz="20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342900" lvl="0" indent="-342900" algn="just">
                        <a:buFont typeface="Arial" panose="020B0604020202020204" pitchFamily="34" charset="0"/>
                        <a:buChar char="•"/>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39604402"/>
                  </a:ext>
                </a:extLst>
              </a:tr>
            </a:tbl>
          </a:graphicData>
        </a:graphic>
      </p:graphicFrame>
    </p:spTree>
    <p:extLst>
      <p:ext uri="{BB962C8B-B14F-4D97-AF65-F5344CB8AC3E}">
        <p14:creationId xmlns:p14="http://schemas.microsoft.com/office/powerpoint/2010/main" val="12635081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1629581066"/>
              </p:ext>
            </p:extLst>
          </p:nvPr>
        </p:nvGraphicFramePr>
        <p:xfrm>
          <a:off x="821635" y="1279130"/>
          <a:ext cx="10601541" cy="5285282"/>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446253">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403669">
                  <a:extLst>
                    <a:ext uri="{9D8B030D-6E8A-4147-A177-3AD203B41FA5}">
                      <a16:colId xmlns:a16="http://schemas.microsoft.com/office/drawing/2014/main" val="192263544"/>
                    </a:ext>
                  </a:extLst>
                </a:gridCol>
              </a:tblGrid>
              <a:tr h="870560">
                <a:tc>
                  <a:txBody>
                    <a:bodyPr/>
                    <a:lstStyle/>
                    <a:p>
                      <a:r>
                        <a:rPr lang="en-US" sz="1800" b="1" kern="1200" dirty="0">
                          <a:solidFill>
                            <a:schemeClr val="dk1"/>
                          </a:solidFill>
                          <a:effectLst/>
                          <a:latin typeface="+mn-lt"/>
                          <a:ea typeface="+mn-ea"/>
                          <a:cs typeface="+mn-cs"/>
                        </a:rPr>
                        <a:t>(c)</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1800" kern="1200" dirty="0">
                          <a:solidFill>
                            <a:schemeClr val="dk1"/>
                          </a:solidFill>
                          <a:effectLst/>
                          <a:latin typeface="+mn-lt"/>
                          <a:ea typeface="+mn-ea"/>
                          <a:cs typeface="+mn-cs"/>
                        </a:rPr>
                        <a:t>Has interest accrued up to the year-end been properly recorded?</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1169940">
                <a:tc>
                  <a:txBody>
                    <a:bodyPr/>
                    <a:lstStyle/>
                    <a:p>
                      <a:r>
                        <a:rPr lang="en-US" dirty="0"/>
                        <a:t>(d)</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Whether instructions/guidelines, if any, laid down by the controlling authorities of the bank have been complied with?</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5270766"/>
                  </a:ext>
                </a:extLst>
              </a:tr>
              <a:tr h="870560">
                <a:tc>
                  <a:txBody>
                    <a:bodyPr/>
                    <a:lstStyle/>
                    <a:p>
                      <a:r>
                        <a:rPr lang="en-US" dirty="0"/>
                        <a:t>4.</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just"/>
                      <a:r>
                        <a:rPr lang="en-US" sz="2800" b="1" kern="1200" dirty="0">
                          <a:solidFill>
                            <a:schemeClr val="dk1"/>
                          </a:solidFill>
                          <a:effectLst/>
                          <a:latin typeface="Arial Rounded MT Bold" panose="020F0704030504030204" pitchFamily="34" charset="0"/>
                          <a:ea typeface="+mn-ea"/>
                          <a:cs typeface="+mn-cs"/>
                        </a:rPr>
                        <a:t>Investments (for branches outside India)</a:t>
                      </a:r>
                      <a:endParaRPr lang="en-IN" sz="2800" dirty="0">
                        <a:ln>
                          <a:solidFill>
                            <a:sysClr val="windowText" lastClr="000000"/>
                          </a:solidFill>
                        </a:ln>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38888873"/>
                  </a:ext>
                </a:extLst>
              </a:tr>
              <a:tr h="2233522">
                <a:tc>
                  <a:txBody>
                    <a:bodyPr/>
                    <a:lstStyle/>
                    <a:p>
                      <a:r>
                        <a:rPr lang="en-US" dirty="0"/>
                        <a:t>(a)</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In respect of purchase and sale of investments, has the branch acted within its delegated authority, having regard to the instructions/ guidelines in this behalf issued by the controlling authorities of the bank?</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1336907"/>
                  </a:ext>
                </a:extLst>
              </a:tr>
            </a:tbl>
          </a:graphicData>
        </a:graphic>
      </p:graphicFrame>
    </p:spTree>
    <p:extLst>
      <p:ext uri="{BB962C8B-B14F-4D97-AF65-F5344CB8AC3E}">
        <p14:creationId xmlns:p14="http://schemas.microsoft.com/office/powerpoint/2010/main" val="159184006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49155F4-A988-486F-8789-8FFD6A7FEB87}"/>
              </a:ext>
            </a:extLst>
          </p:cNvPr>
          <p:cNvSpPr/>
          <p:nvPr/>
        </p:nvSpPr>
        <p:spPr>
          <a:xfrm>
            <a:off x="1928884" y="434286"/>
            <a:ext cx="9494292" cy="369332"/>
          </a:xfrm>
          <a:prstGeom prst="rect">
            <a:avLst/>
          </a:prstGeom>
        </p:spPr>
        <p:txBody>
          <a:bodyPr wrap="square">
            <a:spAutoFit/>
          </a:bodyPr>
          <a:lstStyle/>
          <a:p>
            <a:pPr marL="15875" marR="245745" algn="ctr">
              <a:spcBef>
                <a:spcPts val="420"/>
              </a:spcBef>
              <a:spcAft>
                <a:spcPts val="0"/>
              </a:spcAft>
            </a:pPr>
            <a:r>
              <a:rPr lang="en-US" b="1" dirty="0">
                <a:latin typeface="Verdana" panose="020B0604030504040204" pitchFamily="34" charset="0"/>
                <a:ea typeface="Times New Roman" panose="02020603050405020304" pitchFamily="18" charset="0"/>
              </a:rPr>
              <a:t>LFAR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FOR</a:t>
            </a:r>
            <a:r>
              <a:rPr lang="en-US" b="1" spc="35" dirty="0">
                <a:latin typeface="Verdana" panose="020B0604030504040204" pitchFamily="34" charset="0"/>
                <a:ea typeface="Times New Roman" panose="02020603050405020304" pitchFamily="18" charset="0"/>
              </a:rPr>
              <a:t> </a:t>
            </a:r>
            <a:r>
              <a:rPr lang="en-US" b="1" dirty="0">
                <a:latin typeface="Verdana" panose="020B0604030504040204" pitchFamily="34" charset="0"/>
                <a:ea typeface="Times New Roman" panose="02020603050405020304" pitchFamily="18" charset="0"/>
              </a:rPr>
              <a:t>BRANCH</a:t>
            </a:r>
            <a:r>
              <a:rPr lang="en-US" b="1" spc="40" dirty="0">
                <a:latin typeface="Verdana" panose="020B0604030504040204" pitchFamily="34" charset="0"/>
                <a:ea typeface="Times New Roman" panose="02020603050405020304" pitchFamily="18" charset="0"/>
              </a:rPr>
              <a:t> </a:t>
            </a:r>
            <a:r>
              <a:rPr lang="en-US" b="1" spc="-10" dirty="0">
                <a:latin typeface="Verdana" panose="020B0604030504040204" pitchFamily="34" charset="0"/>
                <a:ea typeface="Times New Roman" panose="02020603050405020304" pitchFamily="18" charset="0"/>
              </a:rPr>
              <a:t>AUDIT (Questionnaire with suggested reply)</a:t>
            </a:r>
            <a:endParaRPr lang="en-IN" dirty="0">
              <a:latin typeface="Times New Roman" panose="02020603050405020304" pitchFamily="18" charset="0"/>
              <a:ea typeface="Times New Roman" panose="02020603050405020304" pitchFamily="18" charset="0"/>
            </a:endParaRPr>
          </a:p>
        </p:txBody>
      </p:sp>
      <p:graphicFrame>
        <p:nvGraphicFramePr>
          <p:cNvPr id="6" name="Table 5">
            <a:extLst>
              <a:ext uri="{FF2B5EF4-FFF2-40B4-BE49-F238E27FC236}">
                <a16:creationId xmlns:a16="http://schemas.microsoft.com/office/drawing/2014/main" id="{E6864CDC-389B-48CE-8437-361730087686}"/>
              </a:ext>
            </a:extLst>
          </p:cNvPr>
          <p:cNvGraphicFramePr>
            <a:graphicFrameLocks noGrp="1"/>
          </p:cNvGraphicFramePr>
          <p:nvPr>
            <p:extLst>
              <p:ext uri="{D42A27DB-BD31-4B8C-83A1-F6EECF244321}">
                <p14:modId xmlns:p14="http://schemas.microsoft.com/office/powerpoint/2010/main" val="4048430315"/>
              </p:ext>
            </p:extLst>
          </p:nvPr>
        </p:nvGraphicFramePr>
        <p:xfrm>
          <a:off x="821635" y="1279130"/>
          <a:ext cx="10601541" cy="5364480"/>
        </p:xfrm>
        <a:graphic>
          <a:graphicData uri="http://schemas.openxmlformats.org/drawingml/2006/table">
            <a:tbl>
              <a:tblPr>
                <a:tableStyleId>{5C22544A-7EE6-4342-B048-85BDC9FD1C3A}</a:tableStyleId>
              </a:tblPr>
              <a:tblGrid>
                <a:gridCol w="543339">
                  <a:extLst>
                    <a:ext uri="{9D8B030D-6E8A-4147-A177-3AD203B41FA5}">
                      <a16:colId xmlns:a16="http://schemas.microsoft.com/office/drawing/2014/main" val="567958520"/>
                    </a:ext>
                  </a:extLst>
                </a:gridCol>
                <a:gridCol w="4446253">
                  <a:extLst>
                    <a:ext uri="{9D8B030D-6E8A-4147-A177-3AD203B41FA5}">
                      <a16:colId xmlns:a16="http://schemas.microsoft.com/office/drawing/2014/main" val="1666639779"/>
                    </a:ext>
                  </a:extLst>
                </a:gridCol>
                <a:gridCol w="208280">
                  <a:extLst>
                    <a:ext uri="{9D8B030D-6E8A-4147-A177-3AD203B41FA5}">
                      <a16:colId xmlns:a16="http://schemas.microsoft.com/office/drawing/2014/main" val="249110400"/>
                    </a:ext>
                  </a:extLst>
                </a:gridCol>
                <a:gridCol w="5403669">
                  <a:extLst>
                    <a:ext uri="{9D8B030D-6E8A-4147-A177-3AD203B41FA5}">
                      <a16:colId xmlns:a16="http://schemas.microsoft.com/office/drawing/2014/main" val="192263544"/>
                    </a:ext>
                  </a:extLst>
                </a:gridCol>
              </a:tblGrid>
              <a:tr h="2276185">
                <a:tc>
                  <a:txBody>
                    <a:bodyPr/>
                    <a:lstStyle/>
                    <a:p>
                      <a:r>
                        <a:rPr lang="en-US" sz="1800" b="1" kern="1200" dirty="0">
                          <a:solidFill>
                            <a:schemeClr val="dk1"/>
                          </a:solidFill>
                          <a:effectLst/>
                          <a:latin typeface="+mn-lt"/>
                          <a:ea typeface="+mn-ea"/>
                          <a:cs typeface="+mn-cs"/>
                        </a:rPr>
                        <a:t>(b)</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Have the investments held by the branch, whether on its own account or on behalf of the Head Office/other branches, been made available for physical verification? Where the investments are not in the possession of the branch, whether evidence with regard to their physical verification have been produced?</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40480562"/>
                  </a:ext>
                </a:extLst>
              </a:tr>
              <a:tr h="939449">
                <a:tc>
                  <a:txBody>
                    <a:bodyPr/>
                    <a:lstStyle/>
                    <a:p>
                      <a:r>
                        <a:rPr lang="en-US" dirty="0"/>
                        <a:t>(c)</a:t>
                      </a:r>
                      <a:endParaRPr lang="en-IN"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r>
                        <a:rPr lang="en-US" sz="2000" kern="1200" dirty="0">
                          <a:solidFill>
                            <a:schemeClr val="dk1"/>
                          </a:solidFill>
                          <a:effectLst/>
                          <a:latin typeface="+mn-lt"/>
                          <a:ea typeface="+mn-ea"/>
                          <a:cs typeface="+mn-cs"/>
                        </a:rPr>
                        <a:t>Is the mode of valuation of investments in accordance with the RBI guidelines or the norms prescribed by the relevant regulatory authority of the country in which the branch is located whichever are more stringent?</a:t>
                      </a:r>
                      <a:endParaRPr lang="en-IN" sz="2000" dirty="0">
                        <a:ln>
                          <a:solidFill>
                            <a:sysClr val="windowText" lastClr="000000"/>
                          </a:solidFill>
                        </a:ln>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endParaRPr lang="en-IN"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0" indent="0" algn="just">
                        <a:buFont typeface="Arial" panose="020B0604020202020204" pitchFamily="34" charset="0"/>
                        <a:buNone/>
                      </a:pPr>
                      <a:endParaRPr lang="en-IN" sz="2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5270766"/>
                  </a:ext>
                </a:extLst>
              </a:tr>
            </a:tbl>
          </a:graphicData>
        </a:graphic>
      </p:graphicFrame>
    </p:spTree>
    <p:extLst>
      <p:ext uri="{BB962C8B-B14F-4D97-AF65-F5344CB8AC3E}">
        <p14:creationId xmlns:p14="http://schemas.microsoft.com/office/powerpoint/2010/main" val="20817769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811</TotalTime>
  <Words>6596</Words>
  <Application>Microsoft Office PowerPoint</Application>
  <PresentationFormat>Widescreen</PresentationFormat>
  <Paragraphs>473</Paragraphs>
  <Slides>44</Slides>
  <Notes>9</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44</vt:i4>
      </vt:variant>
    </vt:vector>
  </HeadingPairs>
  <TitlesOfParts>
    <vt:vector size="56" baseType="lpstr">
      <vt:lpstr>Arial</vt:lpstr>
      <vt:lpstr>Arial Rounded MT Bold</vt:lpstr>
      <vt:lpstr>Bradley Hand ITC</vt:lpstr>
      <vt:lpstr>Calibri</vt:lpstr>
      <vt:lpstr>Edwardian Script ITC</vt:lpstr>
      <vt:lpstr>Ravie</vt:lpstr>
      <vt:lpstr>Times New Roman</vt:lpstr>
      <vt:lpstr>Trebuchet MS</vt:lpstr>
      <vt:lpstr>Verdana</vt:lpstr>
      <vt:lpstr>Wingdings</vt:lpstr>
      <vt:lpstr>Wingdings 3</vt:lpstr>
      <vt:lpstr>Facet</vt:lpstr>
      <vt:lpstr>WELCOME SEMINAR ON BANK AUDIT ON 22ND MARCH,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SEMINAR ON BANK AUDIT ON 22ND MARCH, 2024</dc:title>
  <dc:creator>Shyamal Mal</dc:creator>
  <cp:lastModifiedBy>eirc kolkata</cp:lastModifiedBy>
  <cp:revision>137</cp:revision>
  <dcterms:created xsi:type="dcterms:W3CDTF">2024-03-19T07:34:29Z</dcterms:created>
  <dcterms:modified xsi:type="dcterms:W3CDTF">2024-03-23T07:55:39Z</dcterms:modified>
</cp:coreProperties>
</file>